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Glacial Indifference" pitchFamily="2" charset="0"/>
      <p:regular r:id="rId17"/>
    </p:embeddedFont>
    <p:embeddedFont>
      <p:font typeface="Glacial Indifference Bold" pitchFamily="2" charset="0"/>
      <p:regular r:id="rId18"/>
      <p:bold r:id="rId19"/>
    </p:embeddedFont>
    <p:embeddedFont>
      <p:font typeface="IBM Plex Sans Condensed" panose="020F0502020204030204" pitchFamily="34" charset="0"/>
      <p:regular r:id="rId20"/>
    </p:embeddedFont>
    <p:embeddedFont>
      <p:font typeface="Times New Roman Bold" panose="02030802070405020303" pitchFamily="18" charset="77"/>
      <p:regular r:id="rId21"/>
      <p:bold r:id="rId22"/>
    </p:embeddedFont>
    <p:embeddedFont>
      <p:font typeface="TT Hoves Bold" panose="02000003020000060003" pitchFamily="2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97" autoAdjust="0"/>
  </p:normalViewPr>
  <p:slideViewPr>
    <p:cSldViewPr>
      <p:cViewPr varScale="1">
        <p:scale>
          <a:sx n="76" d="100"/>
          <a:sy n="76" d="100"/>
        </p:scale>
        <p:origin x="5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1.svg"/><Relationship Id="rId7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4.sv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3.png"/><Relationship Id="rId21" Type="http://schemas.openxmlformats.org/officeDocument/2006/relationships/image" Target="../media/image39.sv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2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4.sv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7686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4816593" cy="279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950417" y="3064657"/>
            <a:ext cx="3325624" cy="2496513"/>
          </a:xfrm>
          <a:custGeom>
            <a:avLst/>
            <a:gdLst/>
            <a:ahLst/>
            <a:cxnLst/>
            <a:rect l="l" t="t" r="r" b="b"/>
            <a:pathLst>
              <a:path w="3325624" h="2496513">
                <a:moveTo>
                  <a:pt x="0" y="0"/>
                </a:moveTo>
                <a:lnTo>
                  <a:pt x="3325625" y="0"/>
                </a:lnTo>
                <a:lnTo>
                  <a:pt x="3325625" y="2496513"/>
                </a:lnTo>
                <a:lnTo>
                  <a:pt x="0" y="249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0" y="10202386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7963172" y="6846796"/>
            <a:ext cx="10324828" cy="1361515"/>
            <a:chOff x="0" y="0"/>
            <a:chExt cx="2719296" cy="3585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19296" cy="358588"/>
            </a:xfrm>
            <a:custGeom>
              <a:avLst/>
              <a:gdLst/>
              <a:ahLst/>
              <a:cxnLst/>
              <a:rect l="l" t="t" r="r" b="b"/>
              <a:pathLst>
                <a:path w="2719296" h="358588">
                  <a:moveTo>
                    <a:pt x="0" y="0"/>
                  </a:moveTo>
                  <a:lnTo>
                    <a:pt x="2719296" y="0"/>
                  </a:lnTo>
                  <a:lnTo>
                    <a:pt x="2719296" y="358588"/>
                  </a:lnTo>
                  <a:lnTo>
                    <a:pt x="0" y="358588"/>
                  </a:lnTo>
                  <a:close/>
                </a:path>
              </a:pathLst>
            </a:custGeom>
            <a:solidFill>
              <a:srgbClr val="31569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2719296" cy="444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38407" y="329692"/>
            <a:ext cx="10894459" cy="1306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5CE1E6"/>
                </a:solidFill>
                <a:latin typeface="TT Hoves Bold"/>
                <a:ea typeface="TT Hoves Bold"/>
                <a:cs typeface="TT Hoves Bold"/>
                <a:sym typeface="TT Hoves Bold"/>
              </a:rPr>
              <a:t>Technical Project Management - 670</a:t>
            </a:r>
          </a:p>
          <a:p>
            <a:pPr algn="l">
              <a:lnSpc>
                <a:spcPts val="3499"/>
              </a:lnSpc>
            </a:pPr>
            <a:endParaRPr lang="en-US" sz="2799" b="1">
              <a:solidFill>
                <a:srgbClr val="5CE1E6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5CE1E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Kickoff Presentation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95859" y="3174676"/>
            <a:ext cx="13317103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79"/>
              </a:lnSpc>
            </a:pPr>
            <a:r>
              <a:rPr lang="en-US" sz="9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Trade Mate</a:t>
            </a:r>
          </a:p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Share, Rent, Save – Build a Sustainable Community Together!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24600" y="6594799"/>
            <a:ext cx="12534965" cy="142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0"/>
              </a:lnSpc>
            </a:pPr>
            <a:endParaRPr/>
          </a:p>
          <a:p>
            <a:pPr algn="just">
              <a:lnSpc>
                <a:spcPts val="3770"/>
              </a:lnSpc>
            </a:pPr>
            <a:r>
              <a:rPr lang="en-US" sz="29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Group 2 </a:t>
            </a:r>
          </a:p>
          <a:p>
            <a:pPr algn="just">
              <a:lnSpc>
                <a:spcPts val="3770"/>
              </a:lnSpc>
            </a:pPr>
            <a:r>
              <a:rPr lang="en-US" sz="29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Kishan, Nithesh, Pragathi, Siddarth. Shrija, Thanuja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006744" y="9030418"/>
            <a:ext cx="3982808" cy="801483"/>
            <a:chOff x="0" y="0"/>
            <a:chExt cx="5310411" cy="106864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464971"/>
              <a:ext cx="5310411" cy="603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Prof. Nehal Patel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5310411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</a:pPr>
              <a:r>
                <a:rPr lang="en-US" sz="2199" b="1" u="none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PRESENTED TO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006744" y="9030418"/>
            <a:ext cx="3982808" cy="801483"/>
            <a:chOff x="0" y="0"/>
            <a:chExt cx="5310411" cy="106864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464971"/>
              <a:ext cx="5310411" cy="603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5CE1E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December 8, 2024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5310411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</a:pPr>
              <a:r>
                <a:rPr lang="en-US" sz="2199" b="1">
                  <a:solidFill>
                    <a:srgbClr val="5CE1E6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DATE OF PRESENTATION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-154371" y="104775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0605" y="2450459"/>
            <a:ext cx="8971570" cy="6262651"/>
          </a:xfrm>
          <a:custGeom>
            <a:avLst/>
            <a:gdLst/>
            <a:ahLst/>
            <a:cxnLst/>
            <a:rect l="l" t="t" r="r" b="b"/>
            <a:pathLst>
              <a:path w="8971570" h="6262651">
                <a:moveTo>
                  <a:pt x="0" y="0"/>
                </a:moveTo>
                <a:lnTo>
                  <a:pt x="8971570" y="0"/>
                </a:lnTo>
                <a:lnTo>
                  <a:pt x="8971570" y="6262652"/>
                </a:lnTo>
                <a:lnTo>
                  <a:pt x="0" y="6262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31472" y="6104166"/>
            <a:ext cx="2553366" cy="44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 Screen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19754" y="3178290"/>
            <a:ext cx="2124210" cy="42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2"/>
              </a:lnSpc>
              <a:spcBef>
                <a:spcPct val="0"/>
              </a:spcBef>
            </a:pPr>
            <a:r>
              <a:rPr lang="en-US" sz="22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Navigation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16097" y="6055137"/>
            <a:ext cx="2360586" cy="85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7"/>
              </a:lnSpc>
              <a:spcBef>
                <a:spcPct val="0"/>
              </a:spcBef>
            </a:pPr>
            <a:r>
              <a:rPr lang="en-US" sz="23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Messaging Feature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13302" y="3081534"/>
            <a:ext cx="1809735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Notifications feature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02483" y="6071224"/>
            <a:ext cx="2256349" cy="44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Cart 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10260503" y="2479034"/>
            <a:ext cx="7402392" cy="6262651"/>
          </a:xfrm>
          <a:custGeom>
            <a:avLst/>
            <a:gdLst/>
            <a:ahLst/>
            <a:cxnLst/>
            <a:rect l="l" t="t" r="r" b="b"/>
            <a:pathLst>
              <a:path w="7402392" h="6262651">
                <a:moveTo>
                  <a:pt x="0" y="0"/>
                </a:moveTo>
                <a:lnTo>
                  <a:pt x="7402392" y="0"/>
                </a:lnTo>
                <a:lnTo>
                  <a:pt x="7402392" y="6262652"/>
                </a:lnTo>
                <a:lnTo>
                  <a:pt x="0" y="6262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1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476020" y="2913495"/>
            <a:ext cx="704932" cy="875197"/>
          </a:xfrm>
          <a:custGeom>
            <a:avLst/>
            <a:gdLst/>
            <a:ahLst/>
            <a:cxnLst/>
            <a:rect l="l" t="t" r="r" b="b"/>
            <a:pathLst>
              <a:path w="704932" h="875197">
                <a:moveTo>
                  <a:pt x="0" y="0"/>
                </a:moveTo>
                <a:lnTo>
                  <a:pt x="704931" y="0"/>
                </a:lnTo>
                <a:lnTo>
                  <a:pt x="704931" y="875197"/>
                </a:lnTo>
                <a:lnTo>
                  <a:pt x="0" y="875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115687" y="2838648"/>
            <a:ext cx="933301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Day 20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1/20/25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90352" y="7435380"/>
            <a:ext cx="920829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Day 35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2/4/25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29740" y="2838648"/>
            <a:ext cx="933301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Day 50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2/19/25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69167" y="7435380"/>
            <a:ext cx="933331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Day 55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2/24/25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70242" y="2789670"/>
            <a:ext cx="920829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Day 60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3/1/25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56679" y="6055137"/>
            <a:ext cx="2242661" cy="44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Settings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03566" y="3150235"/>
            <a:ext cx="2485442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sz="23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</a:t>
            </a:r>
          </a:p>
          <a:p>
            <a:pPr algn="ctr">
              <a:lnSpc>
                <a:spcPts val="3276"/>
              </a:lnSpc>
              <a:spcBef>
                <a:spcPct val="0"/>
              </a:spcBef>
            </a:pPr>
            <a:endParaRPr lang="en-US" sz="234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828752" y="6132741"/>
            <a:ext cx="1999467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6"/>
              </a:lnSpc>
              <a:spcBef>
                <a:spcPct val="0"/>
              </a:spcBef>
            </a:pPr>
            <a:r>
              <a:rPr lang="en-US" sz="234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LAUNCH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29576" y="7463955"/>
            <a:ext cx="933331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Day 80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3/17/25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11344" y="2867223"/>
            <a:ext cx="933331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Day 84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3/22/25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09673" y="7463955"/>
            <a:ext cx="1073229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Day 103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4/14/25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75429" y="3169043"/>
            <a:ext cx="2242661" cy="44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  </a:t>
            </a:r>
          </a:p>
        </p:txBody>
      </p:sp>
      <p:sp>
        <p:nvSpPr>
          <p:cNvPr id="22" name="AutoShape 2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0" y="10202386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>
            <a:off x="-154371" y="104775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475414" y="705885"/>
            <a:ext cx="7836240" cy="57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KEY MILESTONES</a:t>
            </a:r>
          </a:p>
        </p:txBody>
      </p:sp>
      <p:sp>
        <p:nvSpPr>
          <p:cNvPr id="26" name="Freeform 26"/>
          <p:cNvSpPr/>
          <p:nvPr/>
        </p:nvSpPr>
        <p:spPr>
          <a:xfrm>
            <a:off x="15727974" y="301263"/>
            <a:ext cx="2405655" cy="1805901"/>
          </a:xfrm>
          <a:custGeom>
            <a:avLst/>
            <a:gdLst/>
            <a:ahLst/>
            <a:cxnLst/>
            <a:rect l="l" t="t" r="r" b="b"/>
            <a:pathLst>
              <a:path w="2405655" h="1805901">
                <a:moveTo>
                  <a:pt x="0" y="0"/>
                </a:moveTo>
                <a:lnTo>
                  <a:pt x="2405655" y="0"/>
                </a:lnTo>
                <a:lnTo>
                  <a:pt x="2405655" y="1805901"/>
                </a:lnTo>
                <a:lnTo>
                  <a:pt x="0" y="18059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477512" y="425450"/>
            <a:ext cx="808129" cy="980564"/>
          </a:xfrm>
          <a:custGeom>
            <a:avLst/>
            <a:gdLst/>
            <a:ahLst/>
            <a:cxnLst/>
            <a:rect l="l" t="t" r="r" b="b"/>
            <a:pathLst>
              <a:path w="808129" h="980564">
                <a:moveTo>
                  <a:pt x="0" y="0"/>
                </a:moveTo>
                <a:lnTo>
                  <a:pt x="808129" y="0"/>
                </a:lnTo>
                <a:lnTo>
                  <a:pt x="808129" y="980564"/>
                </a:lnTo>
                <a:lnTo>
                  <a:pt x="0" y="9805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>
            <a:off x="477512" y="1729864"/>
            <a:ext cx="14895167" cy="0"/>
          </a:xfrm>
          <a:prstGeom prst="line">
            <a:avLst/>
          </a:prstGeom>
          <a:ln w="571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6291848" y="7092480"/>
            <a:ext cx="1073274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Day 112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/1/25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40484" y="140097"/>
          <a:ext cx="7515463" cy="10182225"/>
        </p:xfrm>
        <a:graphic>
          <a:graphicData uri="http://schemas.openxmlformats.org/drawingml/2006/table">
            <a:tbl>
              <a:tblPr/>
              <a:tblGrid>
                <a:gridCol w="100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4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44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2457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 Task ID</a:t>
                      </a:r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 Task Name</a:t>
                      </a:r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 Duration (Days)</a:t>
                      </a:r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 Start Date</a:t>
                      </a:r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 End Date</a:t>
                      </a:r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E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245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1.1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Intuitive Home Screen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20</a:t>
                      </a:r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01-Jan-2025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20-Jan-2025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45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1.2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Navigation Features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15</a:t>
                      </a:r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21-Jan-2025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04-Feb-2025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245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1.3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In-App Messaging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15</a:t>
                      </a:r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05-Feb-2025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19-Feb-2025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245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1.4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Notifications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20-Feb-2025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24-Feb-2025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50114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1.5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Cart Development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5</a:t>
                      </a:r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25-Feb-2025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01-Mar-2025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245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1.6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Payment Integration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15</a:t>
                      </a:r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02-Mar-2025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17-Mar-2025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9245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1.7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Settings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18-Mar-2025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22-Mar-2025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9245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1.8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Testing and Debugging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23</a:t>
                      </a:r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23-Mar-2025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14-Apr-2025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92457">
                <a:tc gridSpan="2"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 Total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 Total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103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01-Jan-2025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14-Apr-2025</a:t>
                      </a:r>
                    </a:p>
                    <a:p>
                      <a:pPr algn="l">
                        <a:lnSpc>
                          <a:spcPts val="2099"/>
                        </a:lnSpc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CC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0" y="10202386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-154371" y="104775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4456195"/>
            <a:ext cx="2176089" cy="830856"/>
            <a:chOff x="0" y="0"/>
            <a:chExt cx="573126" cy="2188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3126" cy="218826"/>
            </a:xfrm>
            <a:custGeom>
              <a:avLst/>
              <a:gdLst/>
              <a:ahLst/>
              <a:cxnLst/>
              <a:rect l="l" t="t" r="r" b="b"/>
              <a:pathLst>
                <a:path w="573126" h="218826">
                  <a:moveTo>
                    <a:pt x="0" y="0"/>
                  </a:moveTo>
                  <a:lnTo>
                    <a:pt x="573126" y="0"/>
                  </a:lnTo>
                  <a:lnTo>
                    <a:pt x="573126" y="218826"/>
                  </a:lnTo>
                  <a:lnTo>
                    <a:pt x="0" y="218826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573126" cy="30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46124" y="4456195"/>
            <a:ext cx="2176089" cy="830856"/>
            <a:chOff x="0" y="0"/>
            <a:chExt cx="573126" cy="2188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3126" cy="218826"/>
            </a:xfrm>
            <a:custGeom>
              <a:avLst/>
              <a:gdLst/>
              <a:ahLst/>
              <a:cxnLst/>
              <a:rect l="l" t="t" r="r" b="b"/>
              <a:pathLst>
                <a:path w="573126" h="218826">
                  <a:moveTo>
                    <a:pt x="0" y="0"/>
                  </a:moveTo>
                  <a:lnTo>
                    <a:pt x="573126" y="0"/>
                  </a:lnTo>
                  <a:lnTo>
                    <a:pt x="573126" y="218826"/>
                  </a:lnTo>
                  <a:lnTo>
                    <a:pt x="0" y="218826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573126" cy="30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093688" y="4456195"/>
            <a:ext cx="2176089" cy="830856"/>
            <a:chOff x="0" y="0"/>
            <a:chExt cx="573126" cy="2188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3126" cy="218826"/>
            </a:xfrm>
            <a:custGeom>
              <a:avLst/>
              <a:gdLst/>
              <a:ahLst/>
              <a:cxnLst/>
              <a:rect l="l" t="t" r="r" b="b"/>
              <a:pathLst>
                <a:path w="573126" h="218826">
                  <a:moveTo>
                    <a:pt x="0" y="0"/>
                  </a:moveTo>
                  <a:lnTo>
                    <a:pt x="573126" y="0"/>
                  </a:lnTo>
                  <a:lnTo>
                    <a:pt x="573126" y="218826"/>
                  </a:lnTo>
                  <a:lnTo>
                    <a:pt x="0" y="218826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573126" cy="30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641252" y="4456195"/>
            <a:ext cx="2176089" cy="830856"/>
            <a:chOff x="0" y="0"/>
            <a:chExt cx="573126" cy="2188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73126" cy="218826"/>
            </a:xfrm>
            <a:custGeom>
              <a:avLst/>
              <a:gdLst/>
              <a:ahLst/>
              <a:cxnLst/>
              <a:rect l="l" t="t" r="r" b="b"/>
              <a:pathLst>
                <a:path w="573126" h="218826">
                  <a:moveTo>
                    <a:pt x="0" y="0"/>
                  </a:moveTo>
                  <a:lnTo>
                    <a:pt x="573126" y="0"/>
                  </a:lnTo>
                  <a:lnTo>
                    <a:pt x="573126" y="218826"/>
                  </a:lnTo>
                  <a:lnTo>
                    <a:pt x="0" y="218826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573126" cy="30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85017" y="6005213"/>
            <a:ext cx="2176089" cy="830856"/>
            <a:chOff x="0" y="0"/>
            <a:chExt cx="573126" cy="2188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73126" cy="218826"/>
            </a:xfrm>
            <a:custGeom>
              <a:avLst/>
              <a:gdLst/>
              <a:ahLst/>
              <a:cxnLst/>
              <a:rect l="l" t="t" r="r" b="b"/>
              <a:pathLst>
                <a:path w="573126" h="218826">
                  <a:moveTo>
                    <a:pt x="0" y="0"/>
                  </a:moveTo>
                  <a:lnTo>
                    <a:pt x="573126" y="0"/>
                  </a:lnTo>
                  <a:lnTo>
                    <a:pt x="573126" y="218826"/>
                  </a:lnTo>
                  <a:lnTo>
                    <a:pt x="0" y="218826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573126" cy="30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731141" y="6005213"/>
            <a:ext cx="2176089" cy="830856"/>
            <a:chOff x="0" y="0"/>
            <a:chExt cx="573126" cy="21882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73126" cy="218826"/>
            </a:xfrm>
            <a:custGeom>
              <a:avLst/>
              <a:gdLst/>
              <a:ahLst/>
              <a:cxnLst/>
              <a:rect l="l" t="t" r="r" b="b"/>
              <a:pathLst>
                <a:path w="573126" h="218826">
                  <a:moveTo>
                    <a:pt x="0" y="0"/>
                  </a:moveTo>
                  <a:lnTo>
                    <a:pt x="573126" y="0"/>
                  </a:lnTo>
                  <a:lnTo>
                    <a:pt x="573126" y="218826"/>
                  </a:lnTo>
                  <a:lnTo>
                    <a:pt x="0" y="218826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573126" cy="30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278705" y="6005213"/>
            <a:ext cx="2176089" cy="830856"/>
            <a:chOff x="0" y="0"/>
            <a:chExt cx="573126" cy="21882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73126" cy="218826"/>
            </a:xfrm>
            <a:custGeom>
              <a:avLst/>
              <a:gdLst/>
              <a:ahLst/>
              <a:cxnLst/>
              <a:rect l="l" t="t" r="r" b="b"/>
              <a:pathLst>
                <a:path w="573126" h="218826">
                  <a:moveTo>
                    <a:pt x="0" y="0"/>
                  </a:moveTo>
                  <a:lnTo>
                    <a:pt x="573126" y="0"/>
                  </a:lnTo>
                  <a:lnTo>
                    <a:pt x="573126" y="218826"/>
                  </a:lnTo>
                  <a:lnTo>
                    <a:pt x="0" y="218826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573126" cy="30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75414" y="705885"/>
            <a:ext cx="7836240" cy="57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CRITICAL PATH ANALYSIS</a:t>
            </a:r>
          </a:p>
        </p:txBody>
      </p:sp>
      <p:sp>
        <p:nvSpPr>
          <p:cNvPr id="28" name="Freeform 28"/>
          <p:cNvSpPr/>
          <p:nvPr/>
        </p:nvSpPr>
        <p:spPr>
          <a:xfrm>
            <a:off x="477512" y="425450"/>
            <a:ext cx="808129" cy="980564"/>
          </a:xfrm>
          <a:custGeom>
            <a:avLst/>
            <a:gdLst/>
            <a:ahLst/>
            <a:cxnLst/>
            <a:rect l="l" t="t" r="r" b="b"/>
            <a:pathLst>
              <a:path w="808129" h="980564">
                <a:moveTo>
                  <a:pt x="0" y="0"/>
                </a:moveTo>
                <a:lnTo>
                  <a:pt x="808129" y="0"/>
                </a:lnTo>
                <a:lnTo>
                  <a:pt x="808129" y="980564"/>
                </a:lnTo>
                <a:lnTo>
                  <a:pt x="0" y="98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358780" y="4441093"/>
            <a:ext cx="1526705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1.1.Intuitive Home Screen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734642" y="4441093"/>
            <a:ext cx="1850677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1.2.Navigation Feature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18380" y="4441093"/>
            <a:ext cx="1526705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1.3.In-App Messaging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850082" y="4231284"/>
            <a:ext cx="1864150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1.4.Notifications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972888" y="5990409"/>
            <a:ext cx="1526705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1.6.Payment Integration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611385" y="6156798"/>
            <a:ext cx="1526705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1.7.Settings </a:t>
            </a:r>
          </a:p>
        </p:txBody>
      </p:sp>
      <p:sp>
        <p:nvSpPr>
          <p:cNvPr id="35" name="AutoShape 35"/>
          <p:cNvSpPr/>
          <p:nvPr/>
        </p:nvSpPr>
        <p:spPr>
          <a:xfrm>
            <a:off x="2036414" y="4909723"/>
            <a:ext cx="702216" cy="0"/>
          </a:xfrm>
          <a:prstGeom prst="line">
            <a:avLst/>
          </a:prstGeom>
          <a:ln w="38100" cap="flat">
            <a:solidFill>
              <a:srgbClr val="31569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36" name="AutoShape 36"/>
          <p:cNvSpPr/>
          <p:nvPr/>
        </p:nvSpPr>
        <p:spPr>
          <a:xfrm flipV="1">
            <a:off x="4650741" y="4890673"/>
            <a:ext cx="702216" cy="0"/>
          </a:xfrm>
          <a:prstGeom prst="line">
            <a:avLst/>
          </a:prstGeom>
          <a:ln w="38100" cap="flat">
            <a:solidFill>
              <a:srgbClr val="31569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AutoShape 37"/>
          <p:cNvSpPr/>
          <p:nvPr/>
        </p:nvSpPr>
        <p:spPr>
          <a:xfrm flipV="1">
            <a:off x="7124053" y="4890673"/>
            <a:ext cx="702216" cy="0"/>
          </a:xfrm>
          <a:prstGeom prst="line">
            <a:avLst/>
          </a:prstGeom>
          <a:ln w="38100" cap="flat">
            <a:solidFill>
              <a:srgbClr val="31569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38" name="AutoShape 38"/>
          <p:cNvSpPr/>
          <p:nvPr/>
        </p:nvSpPr>
        <p:spPr>
          <a:xfrm flipV="1">
            <a:off x="2196406" y="6401591"/>
            <a:ext cx="702216" cy="0"/>
          </a:xfrm>
          <a:prstGeom prst="line">
            <a:avLst/>
          </a:prstGeom>
          <a:ln w="38100" cap="flat">
            <a:solidFill>
              <a:srgbClr val="31569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39" name="AutoShape 39"/>
          <p:cNvSpPr/>
          <p:nvPr/>
        </p:nvSpPr>
        <p:spPr>
          <a:xfrm flipV="1">
            <a:off x="4747243" y="6401591"/>
            <a:ext cx="702216" cy="0"/>
          </a:xfrm>
          <a:prstGeom prst="line">
            <a:avLst/>
          </a:prstGeom>
          <a:ln w="38100" cap="flat">
            <a:solidFill>
              <a:srgbClr val="31569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0" name="AutoShape 40"/>
          <p:cNvSpPr/>
          <p:nvPr/>
        </p:nvSpPr>
        <p:spPr>
          <a:xfrm>
            <a:off x="9757094" y="4954818"/>
            <a:ext cx="0" cy="702216"/>
          </a:xfrm>
          <a:prstGeom prst="line">
            <a:avLst/>
          </a:prstGeom>
          <a:ln w="38100" cap="flat">
            <a:solidFill>
              <a:srgbClr val="31569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1" name="AutoShape 41"/>
          <p:cNvSpPr/>
          <p:nvPr/>
        </p:nvSpPr>
        <p:spPr>
          <a:xfrm>
            <a:off x="344122" y="5637984"/>
            <a:ext cx="9432022" cy="19050"/>
          </a:xfrm>
          <a:prstGeom prst="line">
            <a:avLst/>
          </a:prstGeom>
          <a:ln w="3810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2" name="AutoShape 42"/>
          <p:cNvSpPr/>
          <p:nvPr/>
        </p:nvSpPr>
        <p:spPr>
          <a:xfrm>
            <a:off x="363172" y="5637984"/>
            <a:ext cx="0" cy="702216"/>
          </a:xfrm>
          <a:prstGeom prst="line">
            <a:avLst/>
          </a:prstGeom>
          <a:ln w="38100" cap="flat">
            <a:solidFill>
              <a:srgbClr val="31569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3" name="Group 43"/>
          <p:cNvGrpSpPr/>
          <p:nvPr/>
        </p:nvGrpSpPr>
        <p:grpSpPr>
          <a:xfrm>
            <a:off x="7826270" y="6005213"/>
            <a:ext cx="2176089" cy="830856"/>
            <a:chOff x="0" y="0"/>
            <a:chExt cx="573126" cy="21882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73126" cy="218826"/>
            </a:xfrm>
            <a:custGeom>
              <a:avLst/>
              <a:gdLst/>
              <a:ahLst/>
              <a:cxnLst/>
              <a:rect l="l" t="t" r="r" b="b"/>
              <a:pathLst>
                <a:path w="573126" h="218826">
                  <a:moveTo>
                    <a:pt x="0" y="0"/>
                  </a:moveTo>
                  <a:lnTo>
                    <a:pt x="573126" y="0"/>
                  </a:lnTo>
                  <a:lnTo>
                    <a:pt x="573126" y="218826"/>
                  </a:lnTo>
                  <a:lnTo>
                    <a:pt x="0" y="218826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85725"/>
              <a:ext cx="573126" cy="30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7896107" y="5971061"/>
            <a:ext cx="2036414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1.8.Testing and Debugging</a:t>
            </a:r>
          </a:p>
        </p:txBody>
      </p:sp>
      <p:sp>
        <p:nvSpPr>
          <p:cNvPr id="47" name="AutoShape 47"/>
          <p:cNvSpPr/>
          <p:nvPr/>
        </p:nvSpPr>
        <p:spPr>
          <a:xfrm flipV="1">
            <a:off x="7297310" y="6420641"/>
            <a:ext cx="702216" cy="0"/>
          </a:xfrm>
          <a:prstGeom prst="line">
            <a:avLst/>
          </a:prstGeom>
          <a:ln w="38100" cap="flat">
            <a:solidFill>
              <a:srgbClr val="31569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Box 48"/>
          <p:cNvSpPr txBox="1"/>
          <p:nvPr/>
        </p:nvSpPr>
        <p:spPr>
          <a:xfrm>
            <a:off x="422051" y="5971061"/>
            <a:ext cx="1526705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1.5.Cart Development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10202386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-154371" y="104775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727974" y="301263"/>
            <a:ext cx="2405655" cy="1684460"/>
          </a:xfrm>
          <a:custGeom>
            <a:avLst/>
            <a:gdLst/>
            <a:ahLst/>
            <a:cxnLst/>
            <a:rect l="l" t="t" r="r" b="b"/>
            <a:pathLst>
              <a:path w="2405655" h="1684460">
                <a:moveTo>
                  <a:pt x="0" y="0"/>
                </a:moveTo>
                <a:lnTo>
                  <a:pt x="2405655" y="0"/>
                </a:lnTo>
                <a:lnTo>
                  <a:pt x="2405655" y="1684460"/>
                </a:lnTo>
                <a:lnTo>
                  <a:pt x="0" y="1684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2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77512" y="425450"/>
            <a:ext cx="808129" cy="980564"/>
          </a:xfrm>
          <a:custGeom>
            <a:avLst/>
            <a:gdLst/>
            <a:ahLst/>
            <a:cxnLst/>
            <a:rect l="l" t="t" r="r" b="b"/>
            <a:pathLst>
              <a:path w="808129" h="980564">
                <a:moveTo>
                  <a:pt x="0" y="0"/>
                </a:moveTo>
                <a:lnTo>
                  <a:pt x="808129" y="0"/>
                </a:lnTo>
                <a:lnTo>
                  <a:pt x="808129" y="980564"/>
                </a:lnTo>
                <a:lnTo>
                  <a:pt x="0" y="98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477512" y="1729864"/>
            <a:ext cx="14895167" cy="0"/>
          </a:xfrm>
          <a:prstGeom prst="line">
            <a:avLst/>
          </a:prstGeom>
          <a:ln w="571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475414" y="705885"/>
            <a:ext cx="7836240" cy="57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RISK MANAGEMENT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718325" y="1909710"/>
            <a:ext cx="12851350" cy="8036631"/>
            <a:chOff x="0" y="0"/>
            <a:chExt cx="17135133" cy="107155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135133" cy="10715507"/>
            </a:xfrm>
            <a:custGeom>
              <a:avLst/>
              <a:gdLst/>
              <a:ahLst/>
              <a:cxnLst/>
              <a:rect l="l" t="t" r="r" b="b"/>
              <a:pathLst>
                <a:path w="17135133" h="10715507">
                  <a:moveTo>
                    <a:pt x="0" y="0"/>
                  </a:moveTo>
                  <a:lnTo>
                    <a:pt x="17135133" y="0"/>
                  </a:lnTo>
                  <a:lnTo>
                    <a:pt x="17135133" y="10715507"/>
                  </a:lnTo>
                  <a:lnTo>
                    <a:pt x="0" y="1071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9641" y="433853"/>
              <a:ext cx="1453274" cy="291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93"/>
                </a:lnSpc>
              </a:pPr>
              <a:r>
                <a:rPr lang="en-US" sz="1352" spc="9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Risk IDOwner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64001" y="433853"/>
              <a:ext cx="467638" cy="291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93"/>
                </a:lnSpc>
              </a:pPr>
              <a:r>
                <a:rPr lang="en-US" sz="1352" spc="8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Type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844891" y="433853"/>
              <a:ext cx="2634733" cy="291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93"/>
                </a:lnSpc>
              </a:pPr>
              <a:r>
                <a:rPr lang="en-US" sz="1352" spc="12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Risk Identification (If Then)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95683" y="295460"/>
              <a:ext cx="1278462" cy="282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62"/>
                </a:lnSpc>
              </a:pPr>
              <a:r>
                <a:rPr lang="en-US" sz="1352" spc="8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Likelihood &amp;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372170" y="295460"/>
              <a:ext cx="389696" cy="282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62"/>
                </a:lnSpc>
              </a:pPr>
              <a:r>
                <a:rPr lang="en-US" sz="1352" spc="8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L*C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858031" y="593985"/>
              <a:ext cx="1981038" cy="282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62"/>
                </a:lnSpc>
              </a:pPr>
              <a:r>
                <a:rPr lang="en-US" sz="1352" spc="12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Consequence Score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883620" y="433853"/>
              <a:ext cx="2627253" cy="291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93"/>
                </a:lnSpc>
              </a:pPr>
              <a:r>
                <a:rPr lang="en-US" sz="1352" spc="9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Mitigation Strategy for CSP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5528479" y="433853"/>
              <a:ext cx="1476117" cy="291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93"/>
                </a:lnSpc>
              </a:pPr>
              <a:r>
                <a:rPr lang="en-US" sz="1352" spc="9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Task Start Date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93961" y="1368860"/>
              <a:ext cx="108467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1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93961" y="2326291"/>
              <a:ext cx="108467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2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93961" y="3283721"/>
              <a:ext cx="108467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3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93961" y="4241152"/>
              <a:ext cx="108467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4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493961" y="5198566"/>
              <a:ext cx="108467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5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493961" y="6155996"/>
              <a:ext cx="108467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6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93961" y="7113444"/>
              <a:ext cx="108467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7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93961" y="8070874"/>
              <a:ext cx="108467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8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493961" y="9028305"/>
              <a:ext cx="108467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9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440173" y="9985719"/>
              <a:ext cx="217120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10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994191" y="6031051"/>
              <a:ext cx="634315" cy="537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35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Search Team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994191" y="6988498"/>
              <a:ext cx="634315" cy="537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35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Search Team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994191" y="7945929"/>
              <a:ext cx="634315" cy="537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35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Search Team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994191" y="2201345"/>
              <a:ext cx="747724" cy="537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35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Security Team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994191" y="3158776"/>
              <a:ext cx="789830" cy="537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35"/>
                </a:lnSpc>
              </a:pPr>
              <a:r>
                <a:rPr lang="en-US" sz="124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Backend Team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994191" y="1371550"/>
              <a:ext cx="1000259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Login Team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994191" y="4116206"/>
              <a:ext cx="870260" cy="537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35"/>
                </a:lnSpc>
              </a:pPr>
              <a:r>
                <a:rPr lang="en-US" sz="124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Checkout Team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994191" y="5073620"/>
              <a:ext cx="901810" cy="537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35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Payments Team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994191" y="9860773"/>
              <a:ext cx="976391" cy="537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35"/>
                </a:lnSpc>
              </a:pPr>
              <a:r>
                <a:rPr lang="en-US" sz="1241" spc="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Messaging Team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994191" y="8903359"/>
              <a:ext cx="982459" cy="537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35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Navigation Team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2599770" y="3283721"/>
              <a:ext cx="408219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Data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457231" y="1368860"/>
              <a:ext cx="701852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Security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2457231" y="2326291"/>
              <a:ext cx="701852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Security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430337" y="4241152"/>
              <a:ext cx="754061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Usability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2424959" y="5198566"/>
              <a:ext cx="765390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Financial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2247457" y="9985719"/>
              <a:ext cx="1125267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Performance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2247457" y="6155996"/>
              <a:ext cx="1129351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Functionality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247457" y="7113444"/>
              <a:ext cx="1129351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Functionality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2247457" y="8070874"/>
              <a:ext cx="1129351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Functionality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2247457" y="9028305"/>
              <a:ext cx="1129351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Functionality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3524928" y="1104048"/>
              <a:ext cx="5361208" cy="9431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35"/>
                </a:lnSpc>
              </a:pPr>
              <a:r>
                <a:rPr lang="en-US" sz="124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If OAuth fails, then users cannot log in. Potential loss of user engagement may require additional budget for debugging and re-testing.</a:t>
              </a:r>
            </a:p>
            <a:p>
              <a:pPr algn="l">
                <a:lnSpc>
                  <a:spcPts val="3102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If encryption is weak, then data leaks occur. Data leaks could </a:t>
              </a:r>
            </a:p>
            <a:p>
              <a:pPr algn="l">
                <a:lnSpc>
                  <a:spcPts val="620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result in fines, loss of reputation, and additional time for </a:t>
              </a:r>
            </a:p>
            <a:p>
              <a:pPr algn="l">
                <a:lnSpc>
                  <a:spcPts val="2651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security upgrades.</a:t>
              </a:r>
            </a:p>
            <a:p>
              <a:pPr algn="l">
                <a:lnSpc>
                  <a:spcPts val="2113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If data sync fails, then users see incorrect history. Delays in </a:t>
              </a:r>
            </a:p>
            <a:p>
              <a:pPr algn="l">
                <a:lnSpc>
                  <a:spcPts val="1158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transaction history synchronization can disrupt operations </a:t>
              </a:r>
            </a:p>
            <a:p>
              <a:pPr algn="l">
                <a:lnSpc>
                  <a:spcPts val="2113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and customer satisfaction.</a:t>
              </a:r>
            </a:p>
            <a:p>
              <a:pPr algn="l">
                <a:lnSpc>
                  <a:spcPts val="2651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If checkout is complex, then users abandon cart. Revenue </a:t>
              </a:r>
            </a:p>
            <a:p>
              <a:pPr algn="l">
                <a:lnSpc>
                  <a:spcPts val="620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loss due to uncompleted transactions and time spent </a:t>
              </a:r>
            </a:p>
            <a:p>
              <a:pPr algn="l">
                <a:lnSpc>
                  <a:spcPts val="2651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optimizing checkout flow.</a:t>
              </a:r>
            </a:p>
            <a:p>
              <a:pPr algn="l">
                <a:lnSpc>
                  <a:spcPts val="2113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If gateway fails, then payments are disrupted. Transaction </a:t>
              </a:r>
            </a:p>
            <a:p>
              <a:pPr algn="l">
                <a:lnSpc>
                  <a:spcPts val="1158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disruptions may lead to loss of sales, extended downtimes, </a:t>
              </a:r>
            </a:p>
            <a:p>
              <a:pPr algn="l">
                <a:lnSpc>
                  <a:spcPts val="2113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and operational delays.</a:t>
              </a:r>
            </a:p>
            <a:p>
              <a:pPr algn="l">
                <a:lnSpc>
                  <a:spcPts val="2651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If filter logic fails, then users cannot find relevant items. User </a:t>
              </a:r>
            </a:p>
            <a:p>
              <a:pPr algn="l">
                <a:lnSpc>
                  <a:spcPts val="620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dissatisfaction due to unusable filters may result in redesign </a:t>
              </a:r>
            </a:p>
            <a:p>
              <a:pPr algn="l">
                <a:lnSpc>
                  <a:spcPts val="2651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costs and development delays.</a:t>
              </a:r>
            </a:p>
            <a:p>
              <a:pPr algn="l">
                <a:lnSpc>
                  <a:spcPts val="2113"/>
                </a:lnSpc>
              </a:pPr>
              <a:r>
                <a:rPr lang="en-US" sz="124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If sorting logic is unclear, then users face confusion. </a:t>
              </a:r>
            </a:p>
            <a:p>
              <a:pPr algn="l">
                <a:lnSpc>
                  <a:spcPts val="1158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Confusing sorting logic impacts usability, leading to rework </a:t>
              </a:r>
            </a:p>
            <a:p>
              <a:pPr algn="l">
                <a:lnSpc>
                  <a:spcPts val="2113"/>
                </a:lnSpc>
              </a:pPr>
              <a:r>
                <a:rPr lang="en-US" sz="124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on user interface design.</a:t>
              </a:r>
            </a:p>
            <a:p>
              <a:pPr algn="l">
                <a:lnSpc>
                  <a:spcPts val="2651"/>
                </a:lnSpc>
              </a:pPr>
              <a:r>
                <a:rPr lang="en-US" sz="124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If search indexing is poor, then users see irrelevant results. </a:t>
              </a:r>
            </a:p>
            <a:p>
              <a:pPr algn="l">
                <a:lnSpc>
                  <a:spcPts val="620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Irrelevant search results can reduce engagement and </a:t>
              </a:r>
            </a:p>
            <a:p>
              <a:pPr algn="l">
                <a:lnSpc>
                  <a:spcPts val="2651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necessitate updates to the search </a:t>
              </a:r>
            </a:p>
            <a:p>
              <a:pPr algn="l">
                <a:lnSpc>
                  <a:spcPts val="2113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If APIs fail, then map features won't work. Incorrect </a:t>
              </a:r>
            </a:p>
            <a:p>
              <a:pPr algn="l">
                <a:lnSpc>
                  <a:spcPts val="1158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locations or delivery zones due to API failures could lead to </a:t>
              </a:r>
            </a:p>
            <a:p>
              <a:pPr algn="l">
                <a:lnSpc>
                  <a:spcPts val="2113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logistical issues and user frustration.</a:t>
              </a:r>
            </a:p>
            <a:p>
              <a:pPr algn="l">
                <a:lnSpc>
                  <a:spcPts val="2651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If chat backend crashes, then communication is disrupted. </a:t>
              </a:r>
            </a:p>
            <a:p>
              <a:pPr algn="l">
                <a:lnSpc>
                  <a:spcPts val="620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Chat crashes can disrupt transactions, requiring scaling of </a:t>
              </a:r>
            </a:p>
            <a:p>
              <a:pPr algn="l">
                <a:lnSpc>
                  <a:spcPts val="2651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infrastructure and reconfiguration.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9242617" y="1368860"/>
              <a:ext cx="529360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4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L5, C3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9242617" y="2326291"/>
              <a:ext cx="529360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4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L1, C5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9242617" y="3283721"/>
              <a:ext cx="529360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4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L2, C3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9242617" y="4241152"/>
              <a:ext cx="529360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4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L2, C2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9242617" y="5198566"/>
              <a:ext cx="529360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4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L4, C5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9242617" y="6155996"/>
              <a:ext cx="529360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4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L2, C3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9242617" y="7113444"/>
              <a:ext cx="529360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4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L3, C3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9242617" y="8070874"/>
              <a:ext cx="529360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4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L2, C2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9242617" y="9028305"/>
              <a:ext cx="529360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4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L2, C4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9242617" y="9985719"/>
              <a:ext cx="529360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4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L3, C5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0491731" y="2326291"/>
              <a:ext cx="108467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5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10491731" y="3283721"/>
              <a:ext cx="108467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6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10491731" y="4241152"/>
              <a:ext cx="108467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4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10491731" y="6155996"/>
              <a:ext cx="108467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6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10491731" y="7113444"/>
              <a:ext cx="108467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9</a:t>
              </a: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10491731" y="8070874"/>
              <a:ext cx="108467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4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10491731" y="9028305"/>
              <a:ext cx="108467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8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10437086" y="1368860"/>
              <a:ext cx="217120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15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10437086" y="5198566"/>
              <a:ext cx="217120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20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10437086" y="9985719"/>
              <a:ext cx="217120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15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10888537" y="6031051"/>
              <a:ext cx="4035462" cy="537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35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Optimize and test filters thoroughly to ensure functionality and usability without rework.</a:t>
              </a:r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10888537" y="3158776"/>
              <a:ext cx="4188305" cy="537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35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Automate synchronization workflows to reduce delays and ensure customer trust.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10888537" y="1243915"/>
              <a:ext cx="4238631" cy="537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35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Allocate budget for robust login testing, fallback mechanisms, and OAuth redundancy.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10888537" y="2201345"/>
              <a:ext cx="4271525" cy="537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35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Ensure encryption upgrades and regular security audits to prevent fines and improve reliability.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10888537" y="9860773"/>
              <a:ext cx="4369235" cy="537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35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Scale backend infrastructure dynamically to avoid crashes and improve system reliability.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10888537" y="6988498"/>
              <a:ext cx="4477652" cy="537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35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Test sorting logic rigorously to avoid confusion and ensure interface clarity.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10888537" y="7945929"/>
              <a:ext cx="4485821" cy="537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35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Enhance AI-powered search and smart suggestions to improve user satisfaction and retention.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10888537" y="4116206"/>
              <a:ext cx="4529440" cy="537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35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Simplify checkout processes and provide reminders to reduce abandonment rates and revenue loss.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10888537" y="5073620"/>
              <a:ext cx="4533978" cy="537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35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Implement backup gateways and retry mechanisms to prevent downtime and maintain performance.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10888537" y="8903359"/>
              <a:ext cx="4692452" cy="537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35"/>
                </a:lnSpc>
              </a:pPr>
              <a:r>
                <a:rPr lang="en-US" sz="1241" spc="-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Use backup APIs and validate location inputs to avoid logistical inefficiencies.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15888154" y="1368860"/>
              <a:ext cx="740849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1-J</a:t>
              </a:r>
              <a:r>
                <a:rPr lang="en-US" sz="1241" spc="-2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an-25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5869328" y="3283721"/>
              <a:ext cx="776769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5-Feb-25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15869328" y="7113444"/>
              <a:ext cx="776769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5-Feb-25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15850502" y="5198566"/>
              <a:ext cx="820338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6-Mar-25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5834366" y="2326291"/>
              <a:ext cx="956271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21</a:t>
              </a:r>
              <a:r>
                <a:rPr lang="en-US" sz="1241" spc="-2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-Jan-2</a:t>
              </a:r>
              <a:r>
                <a:rPr lang="en-US" sz="1241" spc="-2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5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5834366" y="6155996"/>
              <a:ext cx="956271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21</a:t>
              </a:r>
              <a:r>
                <a:rPr lang="en-US" sz="1241" spc="-2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-Jan-2</a:t>
              </a:r>
              <a:r>
                <a:rPr lang="en-US" sz="1241" spc="-2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5</a:t>
              </a: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5820919" y="9985719"/>
              <a:ext cx="983467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17</a:t>
              </a:r>
              <a:r>
                <a:rPr lang="en-US" sz="1241" spc="-2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-Ap</a:t>
              </a:r>
              <a:r>
                <a:rPr lang="en-US" sz="1241" spc="-2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r-2</a:t>
              </a:r>
              <a:r>
                <a:rPr lang="en-US" sz="1241" spc="-2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5</a:t>
              </a: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5815540" y="4241152"/>
              <a:ext cx="886615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20</a:t>
              </a:r>
              <a:r>
                <a:rPr lang="en-US" sz="1241" spc="-2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-F</a:t>
              </a:r>
              <a:r>
                <a:rPr lang="en-US" sz="1241" spc="-2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eb-25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15796714" y="8070874"/>
              <a:ext cx="1032852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21</a:t>
              </a:r>
              <a:r>
                <a:rPr lang="en-US" sz="1241" spc="-2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-M</a:t>
              </a:r>
              <a:r>
                <a:rPr lang="en-US" sz="1241" spc="-2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ar-2</a:t>
              </a:r>
              <a:r>
                <a:rPr lang="en-US" sz="1241" spc="-2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5</a:t>
              </a:r>
            </a:p>
          </p:txBody>
        </p:sp>
        <p:sp>
          <p:nvSpPr>
            <p:cNvPr id="89" name="TextBox 89"/>
            <p:cNvSpPr txBox="1"/>
            <p:nvPr/>
          </p:nvSpPr>
          <p:spPr>
            <a:xfrm>
              <a:off x="15796714" y="9028305"/>
              <a:ext cx="1032852" cy="270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28</a:t>
              </a:r>
              <a:r>
                <a:rPr lang="en-US" sz="1241" spc="-2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-M</a:t>
              </a:r>
              <a:r>
                <a:rPr lang="en-US" sz="1241" spc="-2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ar-2</a:t>
              </a:r>
              <a:r>
                <a:rPr lang="en-US" sz="1241" spc="-2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-US" sz="1241" spc="-2">
                  <a:solidFill>
                    <a:srgbClr val="000000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10202386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-154371" y="104775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727974" y="301263"/>
            <a:ext cx="2405655" cy="1684460"/>
          </a:xfrm>
          <a:custGeom>
            <a:avLst/>
            <a:gdLst/>
            <a:ahLst/>
            <a:cxnLst/>
            <a:rect l="l" t="t" r="r" b="b"/>
            <a:pathLst>
              <a:path w="2405655" h="1684460">
                <a:moveTo>
                  <a:pt x="0" y="0"/>
                </a:moveTo>
                <a:lnTo>
                  <a:pt x="2405655" y="0"/>
                </a:lnTo>
                <a:lnTo>
                  <a:pt x="2405655" y="1684460"/>
                </a:lnTo>
                <a:lnTo>
                  <a:pt x="0" y="1684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2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77512" y="425450"/>
            <a:ext cx="808129" cy="980564"/>
          </a:xfrm>
          <a:custGeom>
            <a:avLst/>
            <a:gdLst/>
            <a:ahLst/>
            <a:cxnLst/>
            <a:rect l="l" t="t" r="r" b="b"/>
            <a:pathLst>
              <a:path w="808129" h="980564">
                <a:moveTo>
                  <a:pt x="0" y="0"/>
                </a:moveTo>
                <a:lnTo>
                  <a:pt x="808129" y="0"/>
                </a:lnTo>
                <a:lnTo>
                  <a:pt x="808129" y="980564"/>
                </a:lnTo>
                <a:lnTo>
                  <a:pt x="0" y="98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477512" y="1729864"/>
            <a:ext cx="14895167" cy="0"/>
          </a:xfrm>
          <a:prstGeom prst="line">
            <a:avLst/>
          </a:prstGeom>
          <a:ln w="571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9292604" y="2061923"/>
            <a:ext cx="0" cy="7698926"/>
          </a:xfrm>
          <a:prstGeom prst="line">
            <a:avLst/>
          </a:prstGeom>
          <a:ln w="38100" cap="flat">
            <a:solidFill>
              <a:srgbClr val="315697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H="1">
            <a:off x="1119388" y="4908791"/>
            <a:ext cx="16049224" cy="0"/>
          </a:xfrm>
          <a:prstGeom prst="line">
            <a:avLst/>
          </a:prstGeom>
          <a:ln w="38100" cap="flat">
            <a:solidFill>
              <a:srgbClr val="315697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119388" y="2225164"/>
            <a:ext cx="7957820" cy="2245477"/>
            <a:chOff x="0" y="0"/>
            <a:chExt cx="2095887" cy="5914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95887" cy="591401"/>
            </a:xfrm>
            <a:custGeom>
              <a:avLst/>
              <a:gdLst/>
              <a:ahLst/>
              <a:cxnLst/>
              <a:rect l="l" t="t" r="r" b="b"/>
              <a:pathLst>
                <a:path w="2095887" h="591401">
                  <a:moveTo>
                    <a:pt x="10702" y="0"/>
                  </a:moveTo>
                  <a:lnTo>
                    <a:pt x="2085185" y="0"/>
                  </a:lnTo>
                  <a:cubicBezTo>
                    <a:pt x="2091095" y="0"/>
                    <a:pt x="2095887" y="4791"/>
                    <a:pt x="2095887" y="10702"/>
                  </a:cubicBezTo>
                  <a:lnTo>
                    <a:pt x="2095887" y="580700"/>
                  </a:lnTo>
                  <a:cubicBezTo>
                    <a:pt x="2095887" y="583538"/>
                    <a:pt x="2094759" y="586260"/>
                    <a:pt x="2092752" y="588267"/>
                  </a:cubicBezTo>
                  <a:cubicBezTo>
                    <a:pt x="2090745" y="590274"/>
                    <a:pt x="2088023" y="591401"/>
                    <a:pt x="2085185" y="591401"/>
                  </a:cubicBezTo>
                  <a:lnTo>
                    <a:pt x="10702" y="591401"/>
                  </a:lnTo>
                  <a:cubicBezTo>
                    <a:pt x="7863" y="591401"/>
                    <a:pt x="5141" y="590274"/>
                    <a:pt x="3134" y="588267"/>
                  </a:cubicBezTo>
                  <a:cubicBezTo>
                    <a:pt x="1127" y="586260"/>
                    <a:pt x="0" y="583538"/>
                    <a:pt x="0" y="580700"/>
                  </a:cubicBezTo>
                  <a:lnTo>
                    <a:pt x="0" y="10702"/>
                  </a:lnTo>
                  <a:cubicBezTo>
                    <a:pt x="0" y="7863"/>
                    <a:pt x="1127" y="5141"/>
                    <a:pt x="3134" y="3134"/>
                  </a:cubicBezTo>
                  <a:cubicBezTo>
                    <a:pt x="5141" y="1127"/>
                    <a:pt x="7863" y="0"/>
                    <a:pt x="10702" y="0"/>
                  </a:cubicBezTo>
                  <a:close/>
                </a:path>
              </a:pathLst>
            </a:custGeom>
            <a:solidFill>
              <a:srgbClr val="FF0000">
                <a:alpha val="862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2095887" cy="677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18527" y="2263202"/>
            <a:ext cx="7759542" cy="193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 spc="-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Payment Failures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OAuth fails, then users cannot log in. Potential loss of user engagement may require additional budget for debugging and re-testing.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1622098" y="2172039"/>
            <a:ext cx="2570747" cy="2641502"/>
          </a:xfrm>
          <a:custGeom>
            <a:avLst/>
            <a:gdLst/>
            <a:ahLst/>
            <a:cxnLst/>
            <a:rect l="l" t="t" r="r" b="b"/>
            <a:pathLst>
              <a:path w="2570747" h="2641502">
                <a:moveTo>
                  <a:pt x="0" y="0"/>
                </a:moveTo>
                <a:lnTo>
                  <a:pt x="2570748" y="0"/>
                </a:lnTo>
                <a:lnTo>
                  <a:pt x="2570748" y="2641502"/>
                </a:lnTo>
                <a:lnTo>
                  <a:pt x="0" y="2641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3883786" y="2979217"/>
            <a:ext cx="0" cy="1601541"/>
          </a:xfrm>
          <a:prstGeom prst="line">
            <a:avLst/>
          </a:prstGeom>
          <a:ln w="38100" cap="flat">
            <a:solidFill>
              <a:srgbClr val="315697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086970" y="5004041"/>
            <a:ext cx="5641003" cy="5034595"/>
          </a:xfrm>
          <a:custGeom>
            <a:avLst/>
            <a:gdLst/>
            <a:ahLst/>
            <a:cxnLst/>
            <a:rect l="l" t="t" r="r" b="b"/>
            <a:pathLst>
              <a:path w="5641003" h="5034595">
                <a:moveTo>
                  <a:pt x="0" y="0"/>
                </a:moveTo>
                <a:lnTo>
                  <a:pt x="5641004" y="0"/>
                </a:lnTo>
                <a:lnTo>
                  <a:pt x="5641004" y="5034596"/>
                </a:lnTo>
                <a:lnTo>
                  <a:pt x="0" y="5034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475414" y="705885"/>
            <a:ext cx="7836240" cy="57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RISK MONITORING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6651" y="5104806"/>
            <a:ext cx="8500556" cy="469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l">
              <a:lnSpc>
                <a:spcPts val="3743"/>
              </a:lnSpc>
              <a:buAutoNum type="arabicPeriod"/>
            </a:pPr>
            <a:r>
              <a:rPr lang="en-US" sz="2399" b="1" spc="-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Multiple Payment Gateways: </a:t>
            </a:r>
            <a:r>
              <a:rPr lang="en-US" sz="2399" spc="-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backup gateways like Stripe and PayPal alongside the primary payment processor.</a:t>
            </a:r>
          </a:p>
          <a:p>
            <a:pPr marL="518158" lvl="1" indent="-259079" algn="l">
              <a:lnSpc>
                <a:spcPts val="3743"/>
              </a:lnSpc>
              <a:buAutoNum type="arabicPeriod"/>
            </a:pPr>
            <a:r>
              <a:rPr lang="en-US" sz="2399" b="1" spc="-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Retry Mechanisms: I</a:t>
            </a:r>
            <a:r>
              <a:rPr lang="en-US" sz="2399" spc="-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mplement automated retry logic for failed payments, ensuring a seamless user experience.</a:t>
            </a:r>
          </a:p>
          <a:p>
            <a:pPr marL="518158" lvl="1" indent="-259079" algn="l">
              <a:lnSpc>
                <a:spcPts val="3743"/>
              </a:lnSpc>
              <a:buAutoNum type="arabicPeriod"/>
            </a:pPr>
            <a:r>
              <a:rPr lang="en-US" sz="2399" b="1" spc="-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Monitoring and Alerts: </a:t>
            </a:r>
            <a:r>
              <a:rPr lang="en-US" sz="2399" spc="-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Continuously monitor gateway uptime and set up real-time alerts for payment gateway downtimes to expedite resolution.</a:t>
            </a:r>
          </a:p>
          <a:p>
            <a:pPr marL="518158" lvl="1" indent="-259079" algn="l">
              <a:lnSpc>
                <a:spcPts val="3743"/>
              </a:lnSpc>
              <a:buAutoNum type="arabicPeriod"/>
            </a:pPr>
            <a:r>
              <a:rPr lang="en-US" sz="2399" b="1" spc="-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Secure Payment Flows: </a:t>
            </a:r>
            <a:r>
              <a:rPr lang="en-US" sz="2399" spc="-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robust encryption and tokenization for secure handling of payment data. Regularly update compliance with industry standards such as PCI DSS.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796301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0" y="10202386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-154371" y="104775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727974" y="301263"/>
            <a:ext cx="2405655" cy="1684460"/>
          </a:xfrm>
          <a:custGeom>
            <a:avLst/>
            <a:gdLst/>
            <a:ahLst/>
            <a:cxnLst/>
            <a:rect l="l" t="t" r="r" b="b"/>
            <a:pathLst>
              <a:path w="2405655" h="1684460">
                <a:moveTo>
                  <a:pt x="0" y="0"/>
                </a:moveTo>
                <a:lnTo>
                  <a:pt x="2405655" y="0"/>
                </a:lnTo>
                <a:lnTo>
                  <a:pt x="2405655" y="1684460"/>
                </a:lnTo>
                <a:lnTo>
                  <a:pt x="0" y="1684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2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77512" y="425450"/>
            <a:ext cx="808129" cy="980564"/>
          </a:xfrm>
          <a:custGeom>
            <a:avLst/>
            <a:gdLst/>
            <a:ahLst/>
            <a:cxnLst/>
            <a:rect l="l" t="t" r="r" b="b"/>
            <a:pathLst>
              <a:path w="808129" h="980564">
                <a:moveTo>
                  <a:pt x="0" y="0"/>
                </a:moveTo>
                <a:lnTo>
                  <a:pt x="808129" y="0"/>
                </a:lnTo>
                <a:lnTo>
                  <a:pt x="808129" y="980564"/>
                </a:lnTo>
                <a:lnTo>
                  <a:pt x="0" y="98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477512" y="1729864"/>
            <a:ext cx="14895167" cy="0"/>
          </a:xfrm>
          <a:prstGeom prst="line">
            <a:avLst/>
          </a:prstGeom>
          <a:ln w="571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8589" y="3188459"/>
            <a:ext cx="17990822" cy="6719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  <a:spcBef>
                <a:spcPct val="0"/>
              </a:spcBef>
            </a:pPr>
            <a:r>
              <a:rPr lang="en-US" sz="2096" b="1" spc="-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SCENARIO</a:t>
            </a:r>
          </a:p>
          <a:p>
            <a:pPr algn="ctr">
              <a:lnSpc>
                <a:spcPts val="2934"/>
              </a:lnSpc>
              <a:spcBef>
                <a:spcPct val="0"/>
              </a:spcBef>
            </a:pPr>
            <a:r>
              <a:rPr lang="en-US" sz="2096" spc="-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 Gateway Integration delayed due to API bugs and lack of a dedicated testing environment.</a:t>
            </a:r>
          </a:p>
          <a:p>
            <a:pPr algn="l">
              <a:lnSpc>
                <a:spcPts val="2934"/>
              </a:lnSpc>
              <a:spcBef>
                <a:spcPct val="0"/>
              </a:spcBef>
            </a:pPr>
            <a:endParaRPr lang="en-US" sz="2096" spc="-4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2934"/>
              </a:lnSpc>
              <a:spcBef>
                <a:spcPct val="0"/>
              </a:spcBef>
            </a:pPr>
            <a:r>
              <a:rPr lang="en-US" sz="2096" b="1" spc="-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IMPACT</a:t>
            </a:r>
          </a:p>
          <a:p>
            <a:pPr algn="ctr">
              <a:lnSpc>
                <a:spcPts val="2934"/>
              </a:lnSpc>
              <a:spcBef>
                <a:spcPct val="0"/>
              </a:spcBef>
            </a:pPr>
            <a:r>
              <a:rPr lang="en-US" sz="2096" spc="-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Critical </a:t>
            </a:r>
            <a:r>
              <a:rPr lang="en-US" sz="2096" b="1" spc="-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delay of 3 weeks</a:t>
            </a:r>
            <a:r>
              <a:rPr lang="en-US" sz="2096" spc="-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risking the MVP launch timeline.</a:t>
            </a:r>
          </a:p>
          <a:p>
            <a:pPr algn="just">
              <a:lnSpc>
                <a:spcPts val="2934"/>
              </a:lnSpc>
              <a:spcBef>
                <a:spcPct val="0"/>
              </a:spcBef>
            </a:pPr>
            <a:endParaRPr lang="en-US" sz="2096" spc="-4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2934"/>
              </a:lnSpc>
              <a:spcBef>
                <a:spcPct val="0"/>
              </a:spcBef>
            </a:pPr>
            <a:r>
              <a:rPr lang="en-US" sz="2096" b="1" spc="-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SOLUTION</a:t>
            </a:r>
          </a:p>
          <a:p>
            <a:pPr marL="452601" lvl="1" indent="-226301" algn="just">
              <a:lnSpc>
                <a:spcPts val="2934"/>
              </a:lnSpc>
              <a:spcBef>
                <a:spcPct val="0"/>
              </a:spcBef>
              <a:buAutoNum type="arabicPeriod"/>
            </a:pPr>
            <a:r>
              <a:rPr lang="en-US" sz="2096" b="1" spc="-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Assess: </a:t>
            </a:r>
            <a:r>
              <a:rPr lang="en-US" sz="2096" spc="-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API issues and identify key blockers in the integration process.</a:t>
            </a:r>
          </a:p>
          <a:p>
            <a:pPr marL="452601" lvl="1" indent="-226301" algn="just">
              <a:lnSpc>
                <a:spcPts val="2934"/>
              </a:lnSpc>
              <a:spcBef>
                <a:spcPct val="0"/>
              </a:spcBef>
              <a:buAutoNum type="arabicPeriod"/>
            </a:pPr>
            <a:r>
              <a:rPr lang="en-US" sz="2096" b="1" spc="-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Reallocate Resources:</a:t>
            </a:r>
            <a:r>
              <a:rPr lang="en-US" sz="2096" spc="-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Assign one backend and one frontend developer to focus solely on payment integration. Hire a payment API consultant for expert guidance.</a:t>
            </a:r>
          </a:p>
          <a:p>
            <a:pPr marL="452601" lvl="1" indent="-226301" algn="just">
              <a:lnSpc>
                <a:spcPts val="2934"/>
              </a:lnSpc>
              <a:spcBef>
                <a:spcPct val="0"/>
              </a:spcBef>
              <a:buAutoNum type="arabicPeriod"/>
            </a:pPr>
            <a:r>
              <a:rPr lang="en-US" sz="2096" b="1" spc="-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Optimize Workflow:</a:t>
            </a:r>
            <a:r>
              <a:rPr lang="en-US" sz="2096" spc="-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Set up a sandbox testing environment to simulate payment flows and troubleshoot API bugs effectively. Break the integration into smaller, trackable tasks like card processing, validation, and transaction recording.</a:t>
            </a:r>
          </a:p>
          <a:p>
            <a:pPr marL="452601" lvl="1" indent="-226301" algn="just">
              <a:lnSpc>
                <a:spcPts val="2934"/>
              </a:lnSpc>
              <a:spcBef>
                <a:spcPct val="0"/>
              </a:spcBef>
              <a:buAutoNum type="arabicPeriod"/>
            </a:pPr>
            <a:r>
              <a:rPr lang="en-US" sz="2096" b="1" spc="-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Track Progress:</a:t>
            </a:r>
            <a:r>
              <a:rPr lang="en-US" sz="2096" spc="-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Conduct twice-weekly progress reviews and monitor key metrics like bug resolution rates and milestone completions.</a:t>
            </a:r>
          </a:p>
          <a:p>
            <a:pPr marL="452601" lvl="1" indent="-226301" algn="just">
              <a:lnSpc>
                <a:spcPts val="2934"/>
              </a:lnSpc>
              <a:spcBef>
                <a:spcPct val="0"/>
              </a:spcBef>
              <a:buAutoNum type="arabicPeriod"/>
            </a:pPr>
            <a:r>
              <a:rPr lang="en-US" sz="2096" b="1" spc="-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Deprioritize Non-Critical Features:</a:t>
            </a:r>
            <a:r>
              <a:rPr lang="en-US" sz="2096" spc="-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Move low-priority tasks like "Favorites" or advanced filtering to post-MVP updates to free up development time.</a:t>
            </a:r>
          </a:p>
          <a:p>
            <a:pPr algn="just">
              <a:lnSpc>
                <a:spcPts val="2934"/>
              </a:lnSpc>
              <a:spcBef>
                <a:spcPct val="0"/>
              </a:spcBef>
            </a:pPr>
            <a:endParaRPr lang="en-US" sz="2096" spc="-4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2934"/>
              </a:lnSpc>
              <a:spcBef>
                <a:spcPct val="0"/>
              </a:spcBef>
            </a:pPr>
            <a:r>
              <a:rPr lang="en-US" sz="2096" b="1" spc="-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OUTCOME</a:t>
            </a:r>
          </a:p>
          <a:p>
            <a:pPr algn="just">
              <a:lnSpc>
                <a:spcPts val="2934"/>
              </a:lnSpc>
              <a:spcBef>
                <a:spcPct val="0"/>
              </a:spcBef>
            </a:pPr>
            <a:r>
              <a:rPr lang="en-US" sz="2096" spc="-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Secure Payment Gateway Integration completed within 2 weeks of the revised timeline. The MVP launched on schedule, ensuring a seamless and secure user payment experience.</a:t>
            </a:r>
          </a:p>
        </p:txBody>
      </p:sp>
      <p:sp>
        <p:nvSpPr>
          <p:cNvPr id="10" name="Freeform 10"/>
          <p:cNvSpPr/>
          <p:nvPr/>
        </p:nvSpPr>
        <p:spPr>
          <a:xfrm>
            <a:off x="4789398" y="1603843"/>
            <a:ext cx="8303644" cy="8303644"/>
          </a:xfrm>
          <a:custGeom>
            <a:avLst/>
            <a:gdLst/>
            <a:ahLst/>
            <a:cxnLst/>
            <a:rect l="l" t="t" r="r" b="b"/>
            <a:pathLst>
              <a:path w="8303644" h="8303644">
                <a:moveTo>
                  <a:pt x="0" y="0"/>
                </a:moveTo>
                <a:lnTo>
                  <a:pt x="8303644" y="0"/>
                </a:lnTo>
                <a:lnTo>
                  <a:pt x="8303644" y="8303644"/>
                </a:lnTo>
                <a:lnTo>
                  <a:pt x="0" y="8303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2590014" y="2921759"/>
            <a:ext cx="13250779" cy="1160383"/>
            <a:chOff x="0" y="0"/>
            <a:chExt cx="3489917" cy="3056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89917" cy="305615"/>
            </a:xfrm>
            <a:custGeom>
              <a:avLst/>
              <a:gdLst/>
              <a:ahLst/>
              <a:cxnLst/>
              <a:rect l="l" t="t" r="r" b="b"/>
              <a:pathLst>
                <a:path w="3489917" h="305615">
                  <a:moveTo>
                    <a:pt x="0" y="0"/>
                  </a:moveTo>
                  <a:lnTo>
                    <a:pt x="3489917" y="0"/>
                  </a:lnTo>
                  <a:lnTo>
                    <a:pt x="3489917" y="305615"/>
                  </a:lnTo>
                  <a:lnTo>
                    <a:pt x="0" y="305615"/>
                  </a:lnTo>
                  <a:close/>
                </a:path>
              </a:pathLst>
            </a:custGeom>
            <a:solidFill>
              <a:srgbClr val="F7CA88">
                <a:alpha val="3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3489917" cy="39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5434693"/>
            <a:ext cx="18288000" cy="3090547"/>
            <a:chOff x="0" y="0"/>
            <a:chExt cx="4816593" cy="81397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6592" cy="813971"/>
            </a:xfrm>
            <a:custGeom>
              <a:avLst/>
              <a:gdLst/>
              <a:ahLst/>
              <a:cxnLst/>
              <a:rect l="l" t="t" r="r" b="b"/>
              <a:pathLst>
                <a:path w="4816592" h="813971">
                  <a:moveTo>
                    <a:pt x="0" y="0"/>
                  </a:moveTo>
                  <a:lnTo>
                    <a:pt x="4816592" y="0"/>
                  </a:lnTo>
                  <a:lnTo>
                    <a:pt x="4816592" y="813971"/>
                  </a:lnTo>
                  <a:lnTo>
                    <a:pt x="0" y="813971"/>
                  </a:lnTo>
                  <a:close/>
                </a:path>
              </a:pathLst>
            </a:custGeom>
            <a:solidFill>
              <a:srgbClr val="FFED00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4816593" cy="899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393534" y="4272643"/>
            <a:ext cx="7477891" cy="890205"/>
            <a:chOff x="0" y="0"/>
            <a:chExt cx="1969486" cy="23445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69486" cy="234457"/>
            </a:xfrm>
            <a:custGeom>
              <a:avLst/>
              <a:gdLst/>
              <a:ahLst/>
              <a:cxnLst/>
              <a:rect l="l" t="t" r="r" b="b"/>
              <a:pathLst>
                <a:path w="1969486" h="234457">
                  <a:moveTo>
                    <a:pt x="0" y="0"/>
                  </a:moveTo>
                  <a:lnTo>
                    <a:pt x="1969486" y="0"/>
                  </a:lnTo>
                  <a:lnTo>
                    <a:pt x="1969486" y="234457"/>
                  </a:lnTo>
                  <a:lnTo>
                    <a:pt x="0" y="234457"/>
                  </a:lnTo>
                  <a:close/>
                </a:path>
              </a:pathLst>
            </a:custGeom>
            <a:solidFill>
              <a:srgbClr val="FF0000">
                <a:alpha val="2078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1969486" cy="320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0" y="8725265"/>
            <a:ext cx="18285109" cy="1182223"/>
            <a:chOff x="0" y="0"/>
            <a:chExt cx="4815831" cy="31136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15831" cy="311367"/>
            </a:xfrm>
            <a:custGeom>
              <a:avLst/>
              <a:gdLst/>
              <a:ahLst/>
              <a:cxnLst/>
              <a:rect l="l" t="t" r="r" b="b"/>
              <a:pathLst>
                <a:path w="4815831" h="311367">
                  <a:moveTo>
                    <a:pt x="0" y="0"/>
                  </a:moveTo>
                  <a:lnTo>
                    <a:pt x="4815831" y="0"/>
                  </a:lnTo>
                  <a:lnTo>
                    <a:pt x="4815831" y="311367"/>
                  </a:lnTo>
                  <a:lnTo>
                    <a:pt x="0" y="311367"/>
                  </a:lnTo>
                  <a:close/>
                </a:path>
              </a:pathLst>
            </a:custGeom>
            <a:solidFill>
              <a:srgbClr val="40FF0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4815831" cy="397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75414" y="705885"/>
            <a:ext cx="7836240" cy="57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RECOVERY STRATEGY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26981" y="1891789"/>
            <a:ext cx="17176846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 spc="-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GENERAL RECOVERY STRATEGIES</a:t>
            </a:r>
          </a:p>
          <a:p>
            <a:pPr algn="l">
              <a:lnSpc>
                <a:spcPts val="3079"/>
              </a:lnSpc>
            </a:pPr>
            <a:r>
              <a:rPr lang="en-US" sz="2199" spc="-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1.Assess the Problem  2.Revisit Plans  3. Communicate Transparently  4.Implement Quick Fixes  5.Monitor Progress   6.Learn and Prevent.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47351" y="1794255"/>
            <a:ext cx="11793298" cy="219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2"/>
              </a:lnSpc>
            </a:pPr>
            <a:r>
              <a:rPr lang="en-US" sz="310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Develop a tech-driven platform to enhance operational efficiency, sustainability, and customer experiences in thrift shopping.</a:t>
            </a:r>
          </a:p>
          <a:p>
            <a:pPr algn="ctr">
              <a:lnSpc>
                <a:spcPts val="4202"/>
              </a:lnSpc>
            </a:pPr>
            <a:endParaRPr lang="en-US" sz="3101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ctr">
              <a:lnSpc>
                <a:spcPts val="4202"/>
              </a:lnSpc>
              <a:spcBef>
                <a:spcPct val="0"/>
              </a:spcBef>
            </a:pPr>
            <a:endParaRPr lang="en-US" sz="3101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0" y="10202386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-154371" y="104775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727974" y="305689"/>
            <a:ext cx="2405655" cy="1855674"/>
          </a:xfrm>
          <a:custGeom>
            <a:avLst/>
            <a:gdLst/>
            <a:ahLst/>
            <a:cxnLst/>
            <a:rect l="l" t="t" r="r" b="b"/>
            <a:pathLst>
              <a:path w="2405655" h="1855674">
                <a:moveTo>
                  <a:pt x="0" y="0"/>
                </a:moveTo>
                <a:lnTo>
                  <a:pt x="2405655" y="0"/>
                </a:lnTo>
                <a:lnTo>
                  <a:pt x="2405655" y="1855673"/>
                </a:lnTo>
                <a:lnTo>
                  <a:pt x="0" y="1855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8" r="-13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77512" y="299996"/>
            <a:ext cx="808129" cy="980564"/>
          </a:xfrm>
          <a:custGeom>
            <a:avLst/>
            <a:gdLst/>
            <a:ahLst/>
            <a:cxnLst/>
            <a:rect l="l" t="t" r="r" b="b"/>
            <a:pathLst>
              <a:path w="808129" h="980564">
                <a:moveTo>
                  <a:pt x="0" y="0"/>
                </a:moveTo>
                <a:lnTo>
                  <a:pt x="808129" y="0"/>
                </a:lnTo>
                <a:lnTo>
                  <a:pt x="808129" y="980564"/>
                </a:lnTo>
                <a:lnTo>
                  <a:pt x="0" y="98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477512" y="1478406"/>
            <a:ext cx="14895167" cy="0"/>
          </a:xfrm>
          <a:prstGeom prst="line">
            <a:avLst/>
          </a:prstGeom>
          <a:ln w="571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907019" y="4613613"/>
            <a:ext cx="2473962" cy="2977960"/>
          </a:xfrm>
          <a:custGeom>
            <a:avLst/>
            <a:gdLst/>
            <a:ahLst/>
            <a:cxnLst/>
            <a:rect l="l" t="t" r="r" b="b"/>
            <a:pathLst>
              <a:path w="2473962" h="2977960">
                <a:moveTo>
                  <a:pt x="0" y="0"/>
                </a:moveTo>
                <a:lnTo>
                  <a:pt x="2473962" y="0"/>
                </a:lnTo>
                <a:lnTo>
                  <a:pt x="2473962" y="2977960"/>
                </a:lnTo>
                <a:lnTo>
                  <a:pt x="0" y="2977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475414" y="705885"/>
            <a:ext cx="7836240" cy="57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88579" y="7028571"/>
            <a:ext cx="4679725" cy="190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Future Focus:</a:t>
            </a:r>
          </a:p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of real-time monitoring and scalable systems to address challenges proactively and support growth.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842834"/>
            <a:ext cx="6185688" cy="227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Strategic Approach:</a:t>
            </a:r>
          </a:p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Emphasis on robust testing and detailed contingency planning.</a:t>
            </a:r>
          </a:p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Structured project management with a comprehensive Work Breakdown Structure (WBS) and risk mitigation strategies.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85926" y="3411294"/>
            <a:ext cx="5773374" cy="190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System Enhancements:</a:t>
            </a:r>
          </a:p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reliability through server scaling and API updates.</a:t>
            </a:r>
          </a:p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upgrades for smoother functionality and future scalability.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411294"/>
            <a:ext cx="6387321" cy="227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Proposed Features:</a:t>
            </a:r>
          </a:p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Engagement: Secure checkout, image sharing for item previews.</a:t>
            </a:r>
          </a:p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Operational Efficiency: Streamlined inventory management and optimized receipt processing systems.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477512" y="1773491"/>
          <a:ext cx="9411048" cy="7966933"/>
        </p:xfrm>
        <a:graphic>
          <a:graphicData uri="http://schemas.openxmlformats.org/drawingml/2006/table">
            <a:tbl>
              <a:tblPr/>
              <a:tblGrid>
                <a:gridCol w="9411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40107">
                <a:tc>
                  <a:txBody>
                    <a:bodyPr/>
                    <a:lstStyle/>
                    <a:p>
                      <a:pPr marL="582928" lvl="1" indent="-291464" algn="l">
                        <a:lnSpc>
                          <a:spcPts val="6155"/>
                        </a:lnSpc>
                        <a:buAutoNum type="arabicPeriod"/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Project Scope and Objectives </a:t>
                      </a:r>
                      <a:endParaRPr lang="en-US" sz="1100"/>
                    </a:p>
                    <a:p>
                      <a:pPr marL="582928" lvl="1" indent="-291464" algn="l">
                        <a:lnSpc>
                          <a:spcPts val="6155"/>
                        </a:lnSpc>
                        <a:buAutoNum type="arabicPeriod"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Work Break Down Structure</a:t>
                      </a:r>
                    </a:p>
                    <a:p>
                      <a:pPr marL="582928" lvl="1" indent="-291464" algn="l">
                        <a:lnSpc>
                          <a:spcPts val="6155"/>
                        </a:lnSpc>
                        <a:buAutoNum type="arabicPeriod"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Cost Breakdown Structure</a:t>
                      </a:r>
                    </a:p>
                    <a:p>
                      <a:pPr marL="582928" lvl="1" indent="-291464" algn="l">
                        <a:lnSpc>
                          <a:spcPts val="6155"/>
                        </a:lnSpc>
                        <a:buAutoNum type="arabicPeriod"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Resource Management</a:t>
                      </a:r>
                    </a:p>
                    <a:p>
                      <a:pPr marL="582928" lvl="1" indent="-291464" algn="l">
                        <a:lnSpc>
                          <a:spcPts val="6155"/>
                        </a:lnSpc>
                        <a:buAutoNum type="arabicPeriod"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Key Milestones </a:t>
                      </a:r>
                    </a:p>
                    <a:p>
                      <a:pPr marL="582928" lvl="1" indent="-291464" algn="l">
                        <a:lnSpc>
                          <a:spcPts val="6155"/>
                        </a:lnSpc>
                        <a:buAutoNum type="arabicPeriod"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Critical Path </a:t>
                      </a:r>
                    </a:p>
                    <a:p>
                      <a:pPr marL="582928" lvl="1" indent="-291464" algn="l">
                        <a:lnSpc>
                          <a:spcPts val="6155"/>
                        </a:lnSpc>
                        <a:buAutoNum type="arabicPeriod"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Recovery Strategy</a:t>
                      </a:r>
                    </a:p>
                    <a:p>
                      <a:pPr marL="582928" lvl="1" indent="-291464" algn="l">
                        <a:lnSpc>
                          <a:spcPts val="6155"/>
                        </a:lnSpc>
                        <a:buAutoNum type="arabicPeriod"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Risk Management and Mitigation</a:t>
                      </a:r>
                    </a:p>
                    <a:p>
                      <a:pPr marL="582928" lvl="1" indent="-291464" algn="l">
                        <a:lnSpc>
                          <a:spcPts val="6155"/>
                        </a:lnSpc>
                        <a:buAutoNum type="arabicPeriod"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Conclusion </a:t>
                      </a:r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104775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0" y="10202386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77512" y="301263"/>
            <a:ext cx="17656117" cy="1805901"/>
            <a:chOff x="0" y="0"/>
            <a:chExt cx="23541489" cy="2407868"/>
          </a:xfrm>
        </p:grpSpPr>
        <p:sp>
          <p:nvSpPr>
            <p:cNvPr id="6" name="TextBox 6"/>
            <p:cNvSpPr txBox="1"/>
            <p:nvPr/>
          </p:nvSpPr>
          <p:spPr>
            <a:xfrm>
              <a:off x="1330535" y="529972"/>
              <a:ext cx="8658009" cy="775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99"/>
                </a:lnSpc>
              </a:pPr>
              <a:r>
                <a:rPr lang="en-US" sz="3999" b="1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AGENDA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20333948" y="0"/>
              <a:ext cx="3207540" cy="2407868"/>
            </a:xfrm>
            <a:custGeom>
              <a:avLst/>
              <a:gdLst/>
              <a:ahLst/>
              <a:cxnLst/>
              <a:rect l="l" t="t" r="r" b="b"/>
              <a:pathLst>
                <a:path w="3207540" h="2407868">
                  <a:moveTo>
                    <a:pt x="0" y="0"/>
                  </a:moveTo>
                  <a:lnTo>
                    <a:pt x="3207541" y="0"/>
                  </a:lnTo>
                  <a:lnTo>
                    <a:pt x="3207541" y="2407868"/>
                  </a:lnTo>
                  <a:lnTo>
                    <a:pt x="0" y="2407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165583"/>
              <a:ext cx="1077506" cy="1307419"/>
            </a:xfrm>
            <a:custGeom>
              <a:avLst/>
              <a:gdLst/>
              <a:ahLst/>
              <a:cxnLst/>
              <a:rect l="l" t="t" r="r" b="b"/>
              <a:pathLst>
                <a:path w="1077506" h="1307419">
                  <a:moveTo>
                    <a:pt x="0" y="0"/>
                  </a:moveTo>
                  <a:lnTo>
                    <a:pt x="1077506" y="0"/>
                  </a:lnTo>
                  <a:lnTo>
                    <a:pt x="1077506" y="1307419"/>
                  </a:lnTo>
                  <a:lnTo>
                    <a:pt x="0" y="130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904802"/>
              <a:ext cx="19860223" cy="0"/>
            </a:xfrm>
            <a:prstGeom prst="line">
              <a:avLst/>
            </a:prstGeom>
            <a:ln w="76200" cap="flat">
              <a:solidFill>
                <a:srgbClr val="31569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6139" y="2624239"/>
            <a:ext cx="7523161" cy="6634061"/>
          </a:xfrm>
          <a:custGeom>
            <a:avLst/>
            <a:gdLst/>
            <a:ahLst/>
            <a:cxnLst/>
            <a:rect l="l" t="t" r="r" b="b"/>
            <a:pathLst>
              <a:path w="7523161" h="6634061">
                <a:moveTo>
                  <a:pt x="0" y="0"/>
                </a:moveTo>
                <a:lnTo>
                  <a:pt x="7523161" y="0"/>
                </a:lnTo>
                <a:lnTo>
                  <a:pt x="7523161" y="6634061"/>
                </a:lnTo>
                <a:lnTo>
                  <a:pt x="0" y="6634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91126" y="1663189"/>
            <a:ext cx="8779957" cy="273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8"/>
              </a:lnSpc>
            </a:pPr>
            <a:endParaRPr/>
          </a:p>
          <a:p>
            <a:pPr algn="l">
              <a:lnSpc>
                <a:spcPts val="3451"/>
              </a:lnSpc>
            </a:pPr>
            <a:r>
              <a:rPr lang="en-US" sz="2900" spc="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mobile application designed to facilitate </a:t>
            </a:r>
            <a:r>
              <a:rPr lang="en-US" sz="2900" b="1" spc="66">
                <a:solidFill>
                  <a:srgbClr val="5E1E1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buying, renting, and lending of everyday items</a:t>
            </a:r>
            <a:r>
              <a:rPr lang="en-US" sz="2900" spc="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fostering a culture of resource sharing and sustainable living within local communities.</a:t>
            </a:r>
          </a:p>
          <a:p>
            <a:pPr algn="l">
              <a:lnSpc>
                <a:spcPts val="3451"/>
              </a:lnSpc>
            </a:pPr>
            <a:endParaRPr lang="en-US" sz="2900" spc="66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2713" y="3307576"/>
            <a:ext cx="1214866" cy="476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3"/>
              </a:lnSpc>
            </a:pPr>
            <a:r>
              <a:rPr lang="en-US" sz="243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Platform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38947" y="3167684"/>
            <a:ext cx="4530847" cy="775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8"/>
              </a:lnSpc>
              <a:spcBef>
                <a:spcPct val="0"/>
              </a:spcBef>
            </a:pPr>
            <a:r>
              <a:rPr lang="en-US" sz="21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application available</a:t>
            </a:r>
          </a:p>
          <a:p>
            <a:pPr algn="ctr">
              <a:lnSpc>
                <a:spcPts val="2958"/>
              </a:lnSpc>
              <a:spcBef>
                <a:spcPct val="0"/>
              </a:spcBef>
            </a:pPr>
            <a:r>
              <a:rPr lang="en-US" sz="21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</a:t>
            </a:r>
            <a:r>
              <a:rPr lang="en-US" sz="2112" b="1">
                <a:solidFill>
                  <a:srgbClr val="5E1E1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iOS and Android</a:t>
            </a:r>
            <a:r>
              <a:rPr lang="en-US" sz="21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89804" y="5433979"/>
            <a:ext cx="1600685" cy="90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3"/>
              </a:lnSpc>
            </a:pPr>
            <a:r>
              <a:rPr lang="en-US" sz="243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Core Functions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38947" y="5510826"/>
            <a:ext cx="4680157" cy="775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8"/>
              </a:lnSpc>
              <a:spcBef>
                <a:spcPct val="0"/>
              </a:spcBef>
            </a:pPr>
            <a:r>
              <a:rPr lang="en-US" sz="2112" b="1">
                <a:solidFill>
                  <a:srgbClr val="5E1E1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Buying, renting, and lending</a:t>
            </a:r>
            <a:r>
              <a:rPr lang="en-US" sz="21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everyday items.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2713" y="7770430"/>
            <a:ext cx="1214866" cy="90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3"/>
              </a:lnSpc>
            </a:pPr>
            <a:r>
              <a:rPr lang="en-US" sz="243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Target Audience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16030" y="7695688"/>
            <a:ext cx="4753763" cy="1489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6185" lvl="1" indent="-228092" algn="l">
              <a:lnSpc>
                <a:spcPts val="2958"/>
              </a:lnSpc>
              <a:spcBef>
                <a:spcPct val="0"/>
              </a:spcBef>
              <a:buFont typeface="Arial"/>
              <a:buChar char="•"/>
            </a:pPr>
            <a:r>
              <a:rPr lang="en-US" sz="211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Primary:</a:t>
            </a:r>
            <a:r>
              <a:rPr lang="en-US" sz="21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International students </a:t>
            </a:r>
          </a:p>
          <a:p>
            <a:pPr marL="456185" lvl="1" indent="-228092" algn="l">
              <a:lnSpc>
                <a:spcPts val="2958"/>
              </a:lnSpc>
              <a:spcBef>
                <a:spcPct val="0"/>
              </a:spcBef>
              <a:buFont typeface="Arial"/>
              <a:buChar char="•"/>
            </a:pPr>
            <a:r>
              <a:rPr lang="en-US" sz="211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Secondary: </a:t>
            </a:r>
            <a:r>
              <a:rPr lang="en-US" sz="21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families and individuals </a:t>
            </a:r>
          </a:p>
          <a:p>
            <a:pPr algn="ctr">
              <a:lnSpc>
                <a:spcPts val="2700"/>
              </a:lnSpc>
              <a:spcBef>
                <a:spcPct val="0"/>
              </a:spcBef>
            </a:pPr>
            <a:endParaRPr lang="en-US" sz="211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28904" y="4713347"/>
            <a:ext cx="8701762" cy="484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0"/>
              </a:lnSpc>
            </a:pPr>
            <a:r>
              <a:rPr lang="en-US" sz="32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Objectives</a:t>
            </a:r>
          </a:p>
          <a:p>
            <a:pPr marL="518158" lvl="1" indent="-259079" algn="l">
              <a:lnSpc>
                <a:spcPts val="4079"/>
              </a:lnSpc>
              <a:buAutoNum type="arabicPeriod"/>
            </a:pPr>
            <a:r>
              <a:rPr lang="en-US" sz="2399" b="1">
                <a:solidFill>
                  <a:srgbClr val="5E1E1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Facilitate Affordability</a:t>
            </a:r>
            <a:r>
              <a:rPr lang="en-US" sz="2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Provide an economical option for obtaining essential items.</a:t>
            </a:r>
          </a:p>
          <a:p>
            <a:pPr marL="518158" lvl="1" indent="-259079" algn="l">
              <a:lnSpc>
                <a:spcPts val="4079"/>
              </a:lnSpc>
              <a:buAutoNum type="arabicPeriod"/>
            </a:pPr>
            <a:r>
              <a:rPr lang="en-US" sz="2399" b="1">
                <a:solidFill>
                  <a:srgbClr val="5E1E1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Promote Sustainability</a:t>
            </a:r>
            <a:r>
              <a:rPr lang="en-US" sz="2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Encourage resource sharing to reduce waste and environmental impact.</a:t>
            </a:r>
          </a:p>
          <a:p>
            <a:pPr marL="518158" lvl="1" indent="-259079" algn="l">
              <a:lnSpc>
                <a:spcPts val="4079"/>
              </a:lnSpc>
              <a:buAutoNum type="arabicPeriod"/>
            </a:pPr>
            <a:r>
              <a:rPr lang="en-US" sz="2399" b="1">
                <a:solidFill>
                  <a:srgbClr val="5E1E1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Build Community:</a:t>
            </a:r>
            <a:r>
              <a:rPr lang="en-US" sz="2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Create a trusted, collaborative network of users through a transparent platform.</a:t>
            </a:r>
          </a:p>
          <a:p>
            <a:pPr marL="518158" lvl="1" indent="-259079" algn="l">
              <a:lnSpc>
                <a:spcPts val="4079"/>
              </a:lnSpc>
              <a:buAutoNum type="arabicPeriod"/>
            </a:pPr>
            <a:r>
              <a:rPr lang="en-US" sz="2399" b="1">
                <a:solidFill>
                  <a:srgbClr val="5E1E1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Enhance User Convenience:</a:t>
            </a:r>
            <a:r>
              <a:rPr lang="en-US" sz="2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Offer a seamless experience with easy navigation and reliable tools.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15132" y="2020803"/>
            <a:ext cx="2251214" cy="4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Scope</a:t>
            </a:r>
          </a:p>
        </p:txBody>
      </p:sp>
      <p:sp>
        <p:nvSpPr>
          <p:cNvPr id="12" name="AutoShape 1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0" y="10202386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-154371" y="104775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475414" y="705885"/>
            <a:ext cx="10215075" cy="57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SCOPE AND OBJECTIVES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727974" y="301263"/>
            <a:ext cx="2405655" cy="1805901"/>
          </a:xfrm>
          <a:custGeom>
            <a:avLst/>
            <a:gdLst/>
            <a:ahLst/>
            <a:cxnLst/>
            <a:rect l="l" t="t" r="r" b="b"/>
            <a:pathLst>
              <a:path w="2405655" h="1805901">
                <a:moveTo>
                  <a:pt x="0" y="0"/>
                </a:moveTo>
                <a:lnTo>
                  <a:pt x="2405655" y="0"/>
                </a:lnTo>
                <a:lnTo>
                  <a:pt x="2405655" y="1805901"/>
                </a:lnTo>
                <a:lnTo>
                  <a:pt x="0" y="18059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477512" y="425450"/>
            <a:ext cx="808129" cy="980564"/>
          </a:xfrm>
          <a:custGeom>
            <a:avLst/>
            <a:gdLst/>
            <a:ahLst/>
            <a:cxnLst/>
            <a:rect l="l" t="t" r="r" b="b"/>
            <a:pathLst>
              <a:path w="808129" h="980564">
                <a:moveTo>
                  <a:pt x="0" y="0"/>
                </a:moveTo>
                <a:lnTo>
                  <a:pt x="808129" y="0"/>
                </a:lnTo>
                <a:lnTo>
                  <a:pt x="808129" y="980564"/>
                </a:lnTo>
                <a:lnTo>
                  <a:pt x="0" y="9805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477512" y="1729864"/>
            <a:ext cx="14895167" cy="0"/>
          </a:xfrm>
          <a:prstGeom prst="line">
            <a:avLst/>
          </a:prstGeom>
          <a:ln w="571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9583" y="3838114"/>
            <a:ext cx="5923120" cy="5923120"/>
          </a:xfrm>
          <a:custGeom>
            <a:avLst/>
            <a:gdLst/>
            <a:ahLst/>
            <a:cxnLst/>
            <a:rect l="l" t="t" r="r" b="b"/>
            <a:pathLst>
              <a:path w="5923120" h="5923120">
                <a:moveTo>
                  <a:pt x="0" y="0"/>
                </a:moveTo>
                <a:lnTo>
                  <a:pt x="5923119" y="0"/>
                </a:lnTo>
                <a:lnTo>
                  <a:pt x="5923119" y="5923120"/>
                </a:lnTo>
                <a:lnTo>
                  <a:pt x="0" y="592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049901" y="5931933"/>
            <a:ext cx="1762434" cy="1796374"/>
          </a:xfrm>
          <a:custGeom>
            <a:avLst/>
            <a:gdLst/>
            <a:ahLst/>
            <a:cxnLst/>
            <a:rect l="l" t="t" r="r" b="b"/>
            <a:pathLst>
              <a:path w="1762434" h="1796374">
                <a:moveTo>
                  <a:pt x="0" y="0"/>
                </a:moveTo>
                <a:lnTo>
                  <a:pt x="1762435" y="0"/>
                </a:lnTo>
                <a:lnTo>
                  <a:pt x="1762435" y="1796374"/>
                </a:lnTo>
                <a:lnTo>
                  <a:pt x="0" y="1796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03738" y="4393382"/>
            <a:ext cx="4053642" cy="4114800"/>
          </a:xfrm>
          <a:custGeom>
            <a:avLst/>
            <a:gdLst/>
            <a:ahLst/>
            <a:cxnLst/>
            <a:rect l="l" t="t" r="r" b="b"/>
            <a:pathLst>
              <a:path w="4053642" h="4114800">
                <a:moveTo>
                  <a:pt x="0" y="0"/>
                </a:moveTo>
                <a:lnTo>
                  <a:pt x="4053642" y="0"/>
                </a:lnTo>
                <a:lnTo>
                  <a:pt x="4053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33586" y="1645829"/>
            <a:ext cx="17800043" cy="196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Overview</a:t>
            </a:r>
          </a:p>
          <a:p>
            <a:pPr marL="496569" lvl="1" indent="-248284" algn="l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convenient and reliable platforms for item rentals and purchases tailored to the needs of international students and local families.</a:t>
            </a:r>
          </a:p>
          <a:p>
            <a:pPr marL="496569" lvl="1" indent="-248284" algn="l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solutions are either too complex, expensive, or fail to address the diverse requirements of these communities.</a:t>
            </a:r>
          </a:p>
          <a:p>
            <a:pPr algn="l">
              <a:lnSpc>
                <a:spcPts val="3519"/>
              </a:lnSpc>
            </a:pPr>
            <a:endParaRPr lang="en-US" sz="22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11321" y="6782495"/>
            <a:ext cx="2664408" cy="2328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2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1652"/>
              </a:lnSpc>
              <a:spcBef>
                <a:spcPct val="0"/>
              </a:spcBef>
            </a:pPr>
            <a:r>
              <a:rPr lang="en-US" sz="11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ctr">
              <a:lnSpc>
                <a:spcPts val="3057"/>
              </a:lnSpc>
              <a:spcBef>
                <a:spcPct val="0"/>
              </a:spcBef>
            </a:pPr>
            <a:r>
              <a:rPr lang="en-US" sz="2184" b="1">
                <a:solidFill>
                  <a:srgbClr val="352A5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Affordability: </a:t>
            </a:r>
          </a:p>
          <a:p>
            <a:pPr algn="ctr">
              <a:lnSpc>
                <a:spcPts val="3057"/>
              </a:lnSpc>
              <a:spcBef>
                <a:spcPct val="0"/>
              </a:spcBef>
            </a:pPr>
            <a:r>
              <a:rPr lang="en-US" sz="21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costs associated with existing rental/purchase options.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11265" y="4328943"/>
            <a:ext cx="2735957" cy="193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7"/>
              </a:lnSpc>
              <a:spcBef>
                <a:spcPct val="0"/>
              </a:spcBef>
            </a:pPr>
            <a:r>
              <a:rPr lang="en-US" sz="2184" b="1">
                <a:solidFill>
                  <a:srgbClr val="352A5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Accessibility: </a:t>
            </a:r>
          </a:p>
          <a:p>
            <a:pPr algn="ctr">
              <a:lnSpc>
                <a:spcPts val="3057"/>
              </a:lnSpc>
              <a:spcBef>
                <a:spcPct val="0"/>
              </a:spcBef>
            </a:pPr>
            <a:r>
              <a:rPr lang="en-US" sz="21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Difficulty in finding platforms with intuitive navigation and localized features.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94348" y="4328943"/>
            <a:ext cx="2898354" cy="193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7"/>
              </a:lnSpc>
              <a:spcBef>
                <a:spcPct val="0"/>
              </a:spcBef>
            </a:pPr>
            <a:r>
              <a:rPr lang="en-US" sz="2184" b="1">
                <a:solidFill>
                  <a:srgbClr val="352A5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Trust: </a:t>
            </a:r>
          </a:p>
          <a:p>
            <a:pPr algn="ctr">
              <a:lnSpc>
                <a:spcPts val="3057"/>
              </a:lnSpc>
              <a:spcBef>
                <a:spcPct val="0"/>
              </a:spcBef>
            </a:pPr>
            <a:r>
              <a:rPr lang="en-US" sz="21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transparency in </a:t>
            </a:r>
          </a:p>
          <a:p>
            <a:pPr algn="ctr">
              <a:lnSpc>
                <a:spcPts val="3057"/>
              </a:lnSpc>
              <a:spcBef>
                <a:spcPct val="0"/>
              </a:spcBef>
            </a:pPr>
            <a:r>
              <a:rPr lang="en-US" sz="21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 quality, user </a:t>
            </a:r>
          </a:p>
          <a:p>
            <a:pPr algn="ctr">
              <a:lnSpc>
                <a:spcPts val="3057"/>
              </a:lnSpc>
              <a:spcBef>
                <a:spcPct val="0"/>
              </a:spcBef>
            </a:pPr>
            <a:r>
              <a:rPr lang="en-US" sz="21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reviews, and security </a:t>
            </a:r>
          </a:p>
          <a:p>
            <a:pPr algn="ctr">
              <a:lnSpc>
                <a:spcPts val="3057"/>
              </a:lnSpc>
              <a:spcBef>
                <a:spcPct val="0"/>
              </a:spcBef>
            </a:pPr>
            <a:r>
              <a:rPr lang="en-US" sz="21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transactions.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11265" y="7173249"/>
            <a:ext cx="2735957" cy="193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7"/>
              </a:lnSpc>
              <a:spcBef>
                <a:spcPct val="0"/>
              </a:spcBef>
            </a:pPr>
            <a:r>
              <a:rPr lang="en-US" sz="2184" b="1">
                <a:solidFill>
                  <a:srgbClr val="352A5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Efficiency: </a:t>
            </a:r>
          </a:p>
          <a:p>
            <a:pPr algn="ctr">
              <a:lnSpc>
                <a:spcPts val="3057"/>
              </a:lnSpc>
              <a:spcBef>
                <a:spcPct val="0"/>
              </a:spcBef>
            </a:pPr>
            <a:r>
              <a:rPr lang="en-US" sz="21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Time-consuming processes </a:t>
            </a:r>
          </a:p>
          <a:p>
            <a:pPr algn="ctr">
              <a:lnSpc>
                <a:spcPts val="3057"/>
              </a:lnSpc>
              <a:spcBef>
                <a:spcPct val="0"/>
              </a:spcBef>
            </a:pPr>
            <a:r>
              <a:rPr lang="en-US" sz="21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listing, searching, </a:t>
            </a:r>
          </a:p>
          <a:p>
            <a:pPr algn="ctr">
              <a:lnSpc>
                <a:spcPts val="3057"/>
              </a:lnSpc>
              <a:spcBef>
                <a:spcPct val="0"/>
              </a:spcBef>
            </a:pPr>
            <a:r>
              <a:rPr lang="en-US" sz="218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purchasing items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58977" y="3206750"/>
            <a:ext cx="1544331" cy="48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  <a:spcBef>
                <a:spcPct val="0"/>
              </a:spcBef>
            </a:pPr>
            <a:r>
              <a:rPr lang="en-US" sz="254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69535" y="5800754"/>
            <a:ext cx="7321629" cy="1949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21"/>
              </a:lnSpc>
              <a:spcBef>
                <a:spcPct val="0"/>
              </a:spcBef>
            </a:pPr>
            <a:r>
              <a:rPr lang="en-US" sz="2729" b="1">
                <a:solidFill>
                  <a:srgbClr val="23181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Create a seamless, secure, and cost-effective platform that simplifies item rentals and purchases with features like user-friendly filters, secure payments, and community-driven reviews.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12029" y="4827191"/>
            <a:ext cx="1237059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Solution</a:t>
            </a:r>
          </a:p>
        </p:txBody>
      </p:sp>
      <p:sp>
        <p:nvSpPr>
          <p:cNvPr id="13" name="AutoShape 13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-154371" y="104775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0" y="10202386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477512" y="301263"/>
            <a:ext cx="17656117" cy="1805901"/>
            <a:chOff x="0" y="0"/>
            <a:chExt cx="23541489" cy="2407868"/>
          </a:xfrm>
        </p:grpSpPr>
        <p:sp>
          <p:nvSpPr>
            <p:cNvPr id="17" name="TextBox 17"/>
            <p:cNvSpPr txBox="1"/>
            <p:nvPr/>
          </p:nvSpPr>
          <p:spPr>
            <a:xfrm>
              <a:off x="1330535" y="529972"/>
              <a:ext cx="8658009" cy="775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99"/>
                </a:lnSpc>
              </a:pPr>
              <a:r>
                <a:rPr lang="en-US" sz="3999" b="1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WHY TRADEMATE?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333948" y="0"/>
              <a:ext cx="3207540" cy="2407868"/>
            </a:xfrm>
            <a:custGeom>
              <a:avLst/>
              <a:gdLst/>
              <a:ahLst/>
              <a:cxnLst/>
              <a:rect l="l" t="t" r="r" b="b"/>
              <a:pathLst>
                <a:path w="3207540" h="2407868">
                  <a:moveTo>
                    <a:pt x="0" y="0"/>
                  </a:moveTo>
                  <a:lnTo>
                    <a:pt x="3207541" y="0"/>
                  </a:lnTo>
                  <a:lnTo>
                    <a:pt x="3207541" y="2407868"/>
                  </a:lnTo>
                  <a:lnTo>
                    <a:pt x="0" y="2407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165583"/>
              <a:ext cx="1077506" cy="1307419"/>
            </a:xfrm>
            <a:custGeom>
              <a:avLst/>
              <a:gdLst/>
              <a:ahLst/>
              <a:cxnLst/>
              <a:rect l="l" t="t" r="r" b="b"/>
              <a:pathLst>
                <a:path w="1077506" h="1307419">
                  <a:moveTo>
                    <a:pt x="0" y="0"/>
                  </a:moveTo>
                  <a:lnTo>
                    <a:pt x="1077506" y="0"/>
                  </a:lnTo>
                  <a:lnTo>
                    <a:pt x="1077506" y="1307419"/>
                  </a:lnTo>
                  <a:lnTo>
                    <a:pt x="0" y="130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AutoShape 20"/>
            <p:cNvSpPr/>
            <p:nvPr/>
          </p:nvSpPr>
          <p:spPr>
            <a:xfrm>
              <a:off x="0" y="1904802"/>
              <a:ext cx="19860223" cy="0"/>
            </a:xfrm>
            <a:prstGeom prst="line">
              <a:avLst/>
            </a:prstGeom>
            <a:ln w="76200" cap="flat">
              <a:solidFill>
                <a:srgbClr val="31569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154371" y="104775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0" y="10202386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77512" y="301263"/>
            <a:ext cx="17656117" cy="1805901"/>
            <a:chOff x="0" y="0"/>
            <a:chExt cx="23541489" cy="2407868"/>
          </a:xfrm>
        </p:grpSpPr>
        <p:sp>
          <p:nvSpPr>
            <p:cNvPr id="6" name="TextBox 6"/>
            <p:cNvSpPr txBox="1"/>
            <p:nvPr/>
          </p:nvSpPr>
          <p:spPr>
            <a:xfrm>
              <a:off x="1330535" y="529972"/>
              <a:ext cx="8658009" cy="775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99"/>
                </a:lnSpc>
              </a:pPr>
              <a:r>
                <a:rPr lang="en-US" sz="3999" b="1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PROJECT OVERVIEW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20333948" y="0"/>
              <a:ext cx="3207540" cy="2407868"/>
            </a:xfrm>
            <a:custGeom>
              <a:avLst/>
              <a:gdLst/>
              <a:ahLst/>
              <a:cxnLst/>
              <a:rect l="l" t="t" r="r" b="b"/>
              <a:pathLst>
                <a:path w="3207540" h="2407868">
                  <a:moveTo>
                    <a:pt x="0" y="0"/>
                  </a:moveTo>
                  <a:lnTo>
                    <a:pt x="3207541" y="0"/>
                  </a:lnTo>
                  <a:lnTo>
                    <a:pt x="3207541" y="2407868"/>
                  </a:lnTo>
                  <a:lnTo>
                    <a:pt x="0" y="2407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165583"/>
              <a:ext cx="1077506" cy="1307419"/>
            </a:xfrm>
            <a:custGeom>
              <a:avLst/>
              <a:gdLst/>
              <a:ahLst/>
              <a:cxnLst/>
              <a:rect l="l" t="t" r="r" b="b"/>
              <a:pathLst>
                <a:path w="1077506" h="1307419">
                  <a:moveTo>
                    <a:pt x="0" y="0"/>
                  </a:moveTo>
                  <a:lnTo>
                    <a:pt x="1077506" y="0"/>
                  </a:lnTo>
                  <a:lnTo>
                    <a:pt x="1077506" y="1307419"/>
                  </a:lnTo>
                  <a:lnTo>
                    <a:pt x="0" y="130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904802"/>
              <a:ext cx="19860223" cy="0"/>
            </a:xfrm>
            <a:prstGeom prst="line">
              <a:avLst/>
            </a:prstGeom>
            <a:ln w="76200" cap="flat">
              <a:solidFill>
                <a:srgbClr val="31569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4165387" y="3746991"/>
            <a:ext cx="3066309" cy="3066309"/>
          </a:xfrm>
          <a:custGeom>
            <a:avLst/>
            <a:gdLst/>
            <a:ahLst/>
            <a:cxnLst/>
            <a:rect l="l" t="t" r="r" b="b"/>
            <a:pathLst>
              <a:path w="3066309" h="3066309">
                <a:moveTo>
                  <a:pt x="0" y="0"/>
                </a:moveTo>
                <a:lnTo>
                  <a:pt x="3066310" y="0"/>
                </a:lnTo>
                <a:lnTo>
                  <a:pt x="3066310" y="3066310"/>
                </a:lnTo>
                <a:lnTo>
                  <a:pt x="0" y="3066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w="47625" cap="sq">
            <a:solidFill>
              <a:srgbClr val="0CC0D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26331" y="3746991"/>
            <a:ext cx="3066309" cy="3066309"/>
          </a:xfrm>
          <a:custGeom>
            <a:avLst/>
            <a:gdLst/>
            <a:ahLst/>
            <a:cxnLst/>
            <a:rect l="l" t="t" r="r" b="b"/>
            <a:pathLst>
              <a:path w="3066309" h="3066309">
                <a:moveTo>
                  <a:pt x="0" y="0"/>
                </a:moveTo>
                <a:lnTo>
                  <a:pt x="3066310" y="0"/>
                </a:lnTo>
                <a:lnTo>
                  <a:pt x="3066310" y="3066310"/>
                </a:lnTo>
                <a:lnTo>
                  <a:pt x="0" y="3066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w="47625" cap="sq">
            <a:solidFill>
              <a:srgbClr val="0CC0D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507922" y="3746991"/>
            <a:ext cx="3066309" cy="3066309"/>
          </a:xfrm>
          <a:custGeom>
            <a:avLst/>
            <a:gdLst/>
            <a:ahLst/>
            <a:cxnLst/>
            <a:rect l="l" t="t" r="r" b="b"/>
            <a:pathLst>
              <a:path w="3066309" h="3066309">
                <a:moveTo>
                  <a:pt x="0" y="0"/>
                </a:moveTo>
                <a:lnTo>
                  <a:pt x="3066309" y="0"/>
                </a:lnTo>
                <a:lnTo>
                  <a:pt x="3066309" y="3066310"/>
                </a:lnTo>
                <a:lnTo>
                  <a:pt x="0" y="3066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w="47625" cap="sq">
            <a:solidFill>
              <a:srgbClr val="0CC0D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850456" y="3746991"/>
            <a:ext cx="3066309" cy="3066309"/>
          </a:xfrm>
          <a:custGeom>
            <a:avLst/>
            <a:gdLst/>
            <a:ahLst/>
            <a:cxnLst/>
            <a:rect l="l" t="t" r="r" b="b"/>
            <a:pathLst>
              <a:path w="3066309" h="3066309">
                <a:moveTo>
                  <a:pt x="0" y="0"/>
                </a:moveTo>
                <a:lnTo>
                  <a:pt x="3066310" y="0"/>
                </a:lnTo>
                <a:lnTo>
                  <a:pt x="3066310" y="3066310"/>
                </a:lnTo>
                <a:lnTo>
                  <a:pt x="0" y="3066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w="47625" cap="sq">
            <a:solidFill>
              <a:srgbClr val="0CC0D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192991" y="3746991"/>
            <a:ext cx="3066309" cy="3066309"/>
          </a:xfrm>
          <a:custGeom>
            <a:avLst/>
            <a:gdLst/>
            <a:ahLst/>
            <a:cxnLst/>
            <a:rect l="l" t="t" r="r" b="b"/>
            <a:pathLst>
              <a:path w="3066309" h="3066309">
                <a:moveTo>
                  <a:pt x="0" y="0"/>
                </a:moveTo>
                <a:lnTo>
                  <a:pt x="3066309" y="0"/>
                </a:lnTo>
                <a:lnTo>
                  <a:pt x="3066309" y="3066310"/>
                </a:lnTo>
                <a:lnTo>
                  <a:pt x="0" y="3066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w="47625" cap="sq">
            <a:solidFill>
              <a:srgbClr val="0CC0D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7593647" y="3865733"/>
            <a:ext cx="756421" cy="756421"/>
          </a:xfrm>
          <a:custGeom>
            <a:avLst/>
            <a:gdLst/>
            <a:ahLst/>
            <a:cxnLst/>
            <a:rect l="l" t="t" r="r" b="b"/>
            <a:pathLst>
              <a:path w="756421" h="756421">
                <a:moveTo>
                  <a:pt x="0" y="0"/>
                </a:moveTo>
                <a:lnTo>
                  <a:pt x="756421" y="0"/>
                </a:lnTo>
                <a:lnTo>
                  <a:pt x="756421" y="756421"/>
                </a:lnTo>
                <a:lnTo>
                  <a:pt x="0" y="7564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4217827" y="3950417"/>
            <a:ext cx="692018" cy="587052"/>
          </a:xfrm>
          <a:custGeom>
            <a:avLst/>
            <a:gdLst/>
            <a:ahLst/>
            <a:cxnLst/>
            <a:rect l="l" t="t" r="r" b="b"/>
            <a:pathLst>
              <a:path w="692018" h="587052">
                <a:moveTo>
                  <a:pt x="0" y="0"/>
                </a:moveTo>
                <a:lnTo>
                  <a:pt x="692018" y="0"/>
                </a:lnTo>
                <a:lnTo>
                  <a:pt x="692018" y="587052"/>
                </a:lnTo>
                <a:lnTo>
                  <a:pt x="0" y="5870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940" b="-89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028700" y="3845451"/>
            <a:ext cx="692018" cy="692018"/>
          </a:xfrm>
          <a:custGeom>
            <a:avLst/>
            <a:gdLst/>
            <a:ahLst/>
            <a:cxnLst/>
            <a:rect l="l" t="t" r="r" b="b"/>
            <a:pathLst>
              <a:path w="692018" h="692018">
                <a:moveTo>
                  <a:pt x="0" y="0"/>
                </a:moveTo>
                <a:lnTo>
                  <a:pt x="692018" y="0"/>
                </a:lnTo>
                <a:lnTo>
                  <a:pt x="692018" y="692018"/>
                </a:lnTo>
                <a:lnTo>
                  <a:pt x="0" y="6920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0993331" y="3919451"/>
            <a:ext cx="618018" cy="618018"/>
          </a:xfrm>
          <a:custGeom>
            <a:avLst/>
            <a:gdLst/>
            <a:ahLst/>
            <a:cxnLst/>
            <a:rect l="l" t="t" r="r" b="b"/>
            <a:pathLst>
              <a:path w="618018" h="618018">
                <a:moveTo>
                  <a:pt x="0" y="0"/>
                </a:moveTo>
                <a:lnTo>
                  <a:pt x="618018" y="0"/>
                </a:lnTo>
                <a:lnTo>
                  <a:pt x="618018" y="618018"/>
                </a:lnTo>
                <a:lnTo>
                  <a:pt x="0" y="6180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4534970" y="3897934"/>
            <a:ext cx="587052" cy="587052"/>
          </a:xfrm>
          <a:custGeom>
            <a:avLst/>
            <a:gdLst/>
            <a:ahLst/>
            <a:cxnLst/>
            <a:rect l="l" t="t" r="r" b="b"/>
            <a:pathLst>
              <a:path w="587052" h="587052">
                <a:moveTo>
                  <a:pt x="0" y="0"/>
                </a:moveTo>
                <a:lnTo>
                  <a:pt x="587052" y="0"/>
                </a:lnTo>
                <a:lnTo>
                  <a:pt x="587052" y="587052"/>
                </a:lnTo>
                <a:lnTo>
                  <a:pt x="0" y="5870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662640" y="3951844"/>
            <a:ext cx="2137278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E74C3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Deliverables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49449" y="3936360"/>
            <a:ext cx="2137278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E74C3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Dollar Cost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303603" y="3951844"/>
            <a:ext cx="2137278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E74C3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Milestones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828496" y="3936360"/>
            <a:ext cx="2137278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E74C3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Risk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90795" y="3951844"/>
            <a:ext cx="2283752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E74C3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Duration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6331" y="4857871"/>
            <a:ext cx="3066309" cy="836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fully functional mobile application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718734" y="4565004"/>
            <a:ext cx="2644684" cy="248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2710" lvl="1" indent="-156355" algn="l">
              <a:lnSpc>
                <a:spcPts val="2027"/>
              </a:lnSpc>
              <a:buAutoNum type="arabicPeriod"/>
            </a:pPr>
            <a:r>
              <a:rPr lang="en-US" sz="144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 Screen </a:t>
            </a:r>
          </a:p>
          <a:p>
            <a:pPr marL="312710" lvl="1" indent="-156355" algn="l">
              <a:lnSpc>
                <a:spcPts val="2027"/>
              </a:lnSpc>
              <a:buAutoNum type="arabicPeriod"/>
            </a:pPr>
            <a:r>
              <a:rPr lang="en-US" sz="144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Navigation feature</a:t>
            </a:r>
          </a:p>
          <a:p>
            <a:pPr marL="312710" lvl="1" indent="-156355" algn="l">
              <a:lnSpc>
                <a:spcPts val="2027"/>
              </a:lnSpc>
              <a:buAutoNum type="arabicPeriod"/>
            </a:pPr>
            <a:r>
              <a:rPr lang="en-US" sz="144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Messaging Feature</a:t>
            </a:r>
          </a:p>
          <a:p>
            <a:pPr marL="312710" lvl="1" indent="-156355" algn="l">
              <a:lnSpc>
                <a:spcPts val="2027"/>
              </a:lnSpc>
              <a:buAutoNum type="arabicPeriod"/>
            </a:pPr>
            <a:r>
              <a:rPr lang="en-US" sz="144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Notifications feature</a:t>
            </a:r>
          </a:p>
          <a:p>
            <a:pPr marL="312710" lvl="1" indent="-156355" algn="l">
              <a:lnSpc>
                <a:spcPts val="2027"/>
              </a:lnSpc>
              <a:buAutoNum type="arabicPeriod"/>
            </a:pPr>
            <a:r>
              <a:rPr lang="en-US" sz="144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Cart feature</a:t>
            </a:r>
          </a:p>
          <a:p>
            <a:pPr marL="312710" lvl="1" indent="-156355" algn="l">
              <a:lnSpc>
                <a:spcPts val="2027"/>
              </a:lnSpc>
              <a:buAutoNum type="arabicPeriod"/>
            </a:pPr>
            <a:r>
              <a:rPr lang="en-US" sz="144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 feature</a:t>
            </a:r>
          </a:p>
          <a:p>
            <a:pPr marL="312710" lvl="1" indent="-156355" algn="l">
              <a:lnSpc>
                <a:spcPts val="2027"/>
              </a:lnSpc>
              <a:buAutoNum type="arabicPeriod"/>
            </a:pPr>
            <a:r>
              <a:rPr lang="en-US" sz="144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Settings</a:t>
            </a:r>
          </a:p>
          <a:p>
            <a:pPr marL="312710" lvl="1" indent="-156355" algn="l">
              <a:lnSpc>
                <a:spcPts val="2027"/>
              </a:lnSpc>
              <a:buAutoNum type="arabicPeriod"/>
            </a:pPr>
            <a:r>
              <a:rPr lang="en-US" sz="144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</a:t>
            </a:r>
          </a:p>
          <a:p>
            <a:pPr algn="ctr">
              <a:lnSpc>
                <a:spcPts val="1648"/>
              </a:lnSpc>
            </a:pPr>
            <a:endParaRPr lang="en-US" sz="144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1648"/>
              </a:lnSpc>
              <a:spcBef>
                <a:spcPct val="0"/>
              </a:spcBef>
            </a:pPr>
            <a:endParaRPr lang="en-US" sz="1448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534970" y="4627861"/>
            <a:ext cx="2516983" cy="207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054" lvl="1" indent="-156527" algn="l">
              <a:lnSpc>
                <a:spcPts val="2029"/>
              </a:lnSpc>
              <a:buAutoNum type="arabicPeriod"/>
            </a:pPr>
            <a:r>
              <a:rPr lang="en-US" sz="1449" spc="-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Team</a:t>
            </a:r>
          </a:p>
          <a:p>
            <a:pPr marL="313054" lvl="1" indent="-156527" algn="l">
              <a:lnSpc>
                <a:spcPts val="2029"/>
              </a:lnSpc>
              <a:buAutoNum type="arabicPeriod"/>
            </a:pPr>
            <a:r>
              <a:rPr lang="en-US" sz="1449" spc="-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Team</a:t>
            </a:r>
          </a:p>
          <a:p>
            <a:pPr marL="313054" lvl="1" indent="-156527" algn="l">
              <a:lnSpc>
                <a:spcPts val="2029"/>
              </a:lnSpc>
              <a:buAutoNum type="arabicPeriod"/>
            </a:pPr>
            <a:r>
              <a:rPr lang="en-US" sz="1449" spc="-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 Team</a:t>
            </a:r>
          </a:p>
          <a:p>
            <a:pPr marL="313054" lvl="1" indent="-156527" algn="l">
              <a:lnSpc>
                <a:spcPts val="2029"/>
              </a:lnSpc>
              <a:buAutoNum type="arabicPeriod"/>
            </a:pPr>
            <a:r>
              <a:rPr lang="en-US" sz="1449" spc="-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Checkout Team</a:t>
            </a:r>
          </a:p>
          <a:p>
            <a:pPr marL="313054" lvl="1" indent="-156527" algn="l">
              <a:lnSpc>
                <a:spcPts val="2029"/>
              </a:lnSpc>
              <a:buAutoNum type="arabicPeriod"/>
            </a:pPr>
            <a:r>
              <a:rPr lang="en-US" sz="1449" spc="-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Payments Team</a:t>
            </a:r>
          </a:p>
          <a:p>
            <a:pPr marL="313054" lvl="1" indent="-156527" algn="l">
              <a:lnSpc>
                <a:spcPts val="2029"/>
              </a:lnSpc>
              <a:buAutoNum type="arabicPeriod"/>
            </a:pPr>
            <a:r>
              <a:rPr lang="en-US" sz="1449" spc="-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 Team</a:t>
            </a:r>
          </a:p>
          <a:p>
            <a:pPr marL="313054" lvl="1" indent="-156527" algn="l">
              <a:lnSpc>
                <a:spcPts val="2029"/>
              </a:lnSpc>
              <a:buAutoNum type="arabicPeriod"/>
            </a:pPr>
            <a:r>
              <a:rPr lang="en-US" sz="1449" spc="-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Navigation Team</a:t>
            </a:r>
          </a:p>
          <a:p>
            <a:pPr marL="313054" lvl="1" indent="-156527" algn="l">
              <a:lnSpc>
                <a:spcPts val="2029"/>
              </a:lnSpc>
              <a:buAutoNum type="arabicPeriod"/>
            </a:pPr>
            <a:r>
              <a:rPr lang="en-US" sz="1449" spc="-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Messaging Team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167126" y="4628636"/>
            <a:ext cx="3066309" cy="203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112 days</a:t>
            </a:r>
          </a:p>
          <a:p>
            <a:pPr algn="ctr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1st Jan 2025 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1st May 2025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993331" y="4628636"/>
            <a:ext cx="2809132" cy="1637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Estimated cost:</a:t>
            </a:r>
          </a:p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$120,000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: </a:t>
            </a:r>
            <a:r>
              <a:rPr lang="en-US" sz="23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$95,168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Back-Up : </a:t>
            </a:r>
            <a:r>
              <a:rPr lang="en-US" sz="23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$24,832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10202386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-154371" y="104775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727974" y="301263"/>
            <a:ext cx="2405655" cy="1805901"/>
          </a:xfrm>
          <a:custGeom>
            <a:avLst/>
            <a:gdLst/>
            <a:ahLst/>
            <a:cxnLst/>
            <a:rect l="l" t="t" r="r" b="b"/>
            <a:pathLst>
              <a:path w="2405655" h="1805901">
                <a:moveTo>
                  <a:pt x="0" y="0"/>
                </a:moveTo>
                <a:lnTo>
                  <a:pt x="2405655" y="0"/>
                </a:lnTo>
                <a:lnTo>
                  <a:pt x="2405655" y="1805901"/>
                </a:lnTo>
                <a:lnTo>
                  <a:pt x="0" y="1805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77512" y="425450"/>
            <a:ext cx="808129" cy="980564"/>
          </a:xfrm>
          <a:custGeom>
            <a:avLst/>
            <a:gdLst/>
            <a:ahLst/>
            <a:cxnLst/>
            <a:rect l="l" t="t" r="r" b="b"/>
            <a:pathLst>
              <a:path w="808129" h="980564">
                <a:moveTo>
                  <a:pt x="0" y="0"/>
                </a:moveTo>
                <a:lnTo>
                  <a:pt x="808129" y="0"/>
                </a:lnTo>
                <a:lnTo>
                  <a:pt x="808129" y="980564"/>
                </a:lnTo>
                <a:lnTo>
                  <a:pt x="0" y="98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477512" y="1729864"/>
            <a:ext cx="14895167" cy="0"/>
          </a:xfrm>
          <a:prstGeom prst="line">
            <a:avLst/>
          </a:prstGeom>
          <a:ln w="571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470186" y="2857037"/>
            <a:ext cx="18758186" cy="5789551"/>
          </a:xfrm>
          <a:custGeom>
            <a:avLst/>
            <a:gdLst/>
            <a:ahLst/>
            <a:cxnLst/>
            <a:rect l="l" t="t" r="r" b="b"/>
            <a:pathLst>
              <a:path w="18758186" h="5789551">
                <a:moveTo>
                  <a:pt x="0" y="0"/>
                </a:moveTo>
                <a:lnTo>
                  <a:pt x="18758186" y="0"/>
                </a:lnTo>
                <a:lnTo>
                  <a:pt x="18758186" y="5789551"/>
                </a:lnTo>
                <a:lnTo>
                  <a:pt x="0" y="57895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662" b="-36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75414" y="705885"/>
            <a:ext cx="7942396" cy="57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WORK BREAKDOWN STRUCTURE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10202386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-154371" y="104775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727974" y="301263"/>
            <a:ext cx="2405655" cy="1805901"/>
          </a:xfrm>
          <a:custGeom>
            <a:avLst/>
            <a:gdLst/>
            <a:ahLst/>
            <a:cxnLst/>
            <a:rect l="l" t="t" r="r" b="b"/>
            <a:pathLst>
              <a:path w="2405655" h="1805901">
                <a:moveTo>
                  <a:pt x="0" y="0"/>
                </a:moveTo>
                <a:lnTo>
                  <a:pt x="2405655" y="0"/>
                </a:lnTo>
                <a:lnTo>
                  <a:pt x="2405655" y="1805901"/>
                </a:lnTo>
                <a:lnTo>
                  <a:pt x="0" y="1805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77512" y="425450"/>
            <a:ext cx="808129" cy="980564"/>
          </a:xfrm>
          <a:custGeom>
            <a:avLst/>
            <a:gdLst/>
            <a:ahLst/>
            <a:cxnLst/>
            <a:rect l="l" t="t" r="r" b="b"/>
            <a:pathLst>
              <a:path w="808129" h="980564">
                <a:moveTo>
                  <a:pt x="0" y="0"/>
                </a:moveTo>
                <a:lnTo>
                  <a:pt x="808129" y="0"/>
                </a:lnTo>
                <a:lnTo>
                  <a:pt x="808129" y="980564"/>
                </a:lnTo>
                <a:lnTo>
                  <a:pt x="0" y="98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477512" y="1729864"/>
            <a:ext cx="14895167" cy="0"/>
          </a:xfrm>
          <a:prstGeom prst="line">
            <a:avLst/>
          </a:prstGeom>
          <a:ln w="571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326603" y="2202414"/>
            <a:ext cx="17474129" cy="7195230"/>
          </a:xfrm>
          <a:custGeom>
            <a:avLst/>
            <a:gdLst/>
            <a:ahLst/>
            <a:cxnLst/>
            <a:rect l="l" t="t" r="r" b="b"/>
            <a:pathLst>
              <a:path w="17474129" h="7195230">
                <a:moveTo>
                  <a:pt x="0" y="0"/>
                </a:moveTo>
                <a:lnTo>
                  <a:pt x="17474130" y="0"/>
                </a:lnTo>
                <a:lnTo>
                  <a:pt x="17474130" y="7195230"/>
                </a:lnTo>
                <a:lnTo>
                  <a:pt x="0" y="7195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31" t="-57274" r="-5265" b="-155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75414" y="705885"/>
            <a:ext cx="7836240" cy="57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 BREAKDOWN STRUCTURE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10202386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-154371" y="104775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727974" y="301263"/>
            <a:ext cx="2405655" cy="1805901"/>
          </a:xfrm>
          <a:custGeom>
            <a:avLst/>
            <a:gdLst/>
            <a:ahLst/>
            <a:cxnLst/>
            <a:rect l="l" t="t" r="r" b="b"/>
            <a:pathLst>
              <a:path w="2405655" h="1805901">
                <a:moveTo>
                  <a:pt x="0" y="0"/>
                </a:moveTo>
                <a:lnTo>
                  <a:pt x="2405655" y="0"/>
                </a:lnTo>
                <a:lnTo>
                  <a:pt x="2405655" y="1805901"/>
                </a:lnTo>
                <a:lnTo>
                  <a:pt x="0" y="1805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77512" y="425450"/>
            <a:ext cx="808129" cy="980564"/>
          </a:xfrm>
          <a:custGeom>
            <a:avLst/>
            <a:gdLst/>
            <a:ahLst/>
            <a:cxnLst/>
            <a:rect l="l" t="t" r="r" b="b"/>
            <a:pathLst>
              <a:path w="808129" h="980564">
                <a:moveTo>
                  <a:pt x="0" y="0"/>
                </a:moveTo>
                <a:lnTo>
                  <a:pt x="808129" y="0"/>
                </a:lnTo>
                <a:lnTo>
                  <a:pt x="808129" y="980564"/>
                </a:lnTo>
                <a:lnTo>
                  <a:pt x="0" y="98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477512" y="1729864"/>
            <a:ext cx="14895167" cy="0"/>
          </a:xfrm>
          <a:prstGeom prst="line">
            <a:avLst/>
          </a:prstGeom>
          <a:ln w="571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81577" y="4080898"/>
            <a:ext cx="15783881" cy="2012186"/>
          </a:xfrm>
          <a:custGeom>
            <a:avLst/>
            <a:gdLst/>
            <a:ahLst/>
            <a:cxnLst/>
            <a:rect l="l" t="t" r="r" b="b"/>
            <a:pathLst>
              <a:path w="15783881" h="2012186">
                <a:moveTo>
                  <a:pt x="0" y="0"/>
                </a:moveTo>
                <a:lnTo>
                  <a:pt x="15783881" y="0"/>
                </a:lnTo>
                <a:lnTo>
                  <a:pt x="15783881" y="2012186"/>
                </a:lnTo>
                <a:lnTo>
                  <a:pt x="0" y="2012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8" r="-4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75414" y="705885"/>
            <a:ext cx="7942396" cy="57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RESOURCE MANAGEMENT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10202386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0" y="104775"/>
            <a:ext cx="18288000" cy="0"/>
          </a:xfrm>
          <a:prstGeom prst="line">
            <a:avLst/>
          </a:prstGeom>
          <a:ln w="2095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475414" y="705885"/>
            <a:ext cx="7836240" cy="57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SCHEDULE</a:t>
            </a:r>
          </a:p>
        </p:txBody>
      </p:sp>
      <p:sp>
        <p:nvSpPr>
          <p:cNvPr id="6" name="Freeform 6"/>
          <p:cNvSpPr/>
          <p:nvPr/>
        </p:nvSpPr>
        <p:spPr>
          <a:xfrm>
            <a:off x="15727974" y="301263"/>
            <a:ext cx="2405655" cy="1805901"/>
          </a:xfrm>
          <a:custGeom>
            <a:avLst/>
            <a:gdLst/>
            <a:ahLst/>
            <a:cxnLst/>
            <a:rect l="l" t="t" r="r" b="b"/>
            <a:pathLst>
              <a:path w="2405655" h="1805901">
                <a:moveTo>
                  <a:pt x="0" y="0"/>
                </a:moveTo>
                <a:lnTo>
                  <a:pt x="2405655" y="0"/>
                </a:lnTo>
                <a:lnTo>
                  <a:pt x="2405655" y="1805901"/>
                </a:lnTo>
                <a:lnTo>
                  <a:pt x="0" y="1805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77512" y="425450"/>
            <a:ext cx="808129" cy="980564"/>
          </a:xfrm>
          <a:custGeom>
            <a:avLst/>
            <a:gdLst/>
            <a:ahLst/>
            <a:cxnLst/>
            <a:rect l="l" t="t" r="r" b="b"/>
            <a:pathLst>
              <a:path w="808129" h="980564">
                <a:moveTo>
                  <a:pt x="0" y="0"/>
                </a:moveTo>
                <a:lnTo>
                  <a:pt x="808129" y="0"/>
                </a:lnTo>
                <a:lnTo>
                  <a:pt x="808129" y="980564"/>
                </a:lnTo>
                <a:lnTo>
                  <a:pt x="0" y="98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477512" y="1729864"/>
            <a:ext cx="14895167" cy="0"/>
          </a:xfrm>
          <a:prstGeom prst="line">
            <a:avLst/>
          </a:prstGeom>
          <a:ln w="57150" cap="flat">
            <a:solidFill>
              <a:srgbClr val="3156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2651882" y="1972425"/>
            <a:ext cx="11693611" cy="8229961"/>
            <a:chOff x="0" y="0"/>
            <a:chExt cx="15591481" cy="10973282"/>
          </a:xfrm>
        </p:grpSpPr>
        <p:sp>
          <p:nvSpPr>
            <p:cNvPr id="10" name="Freeform 10"/>
            <p:cNvSpPr/>
            <p:nvPr/>
          </p:nvSpPr>
          <p:spPr>
            <a:xfrm>
              <a:off x="74606" y="0"/>
              <a:ext cx="15516876" cy="939219"/>
            </a:xfrm>
            <a:custGeom>
              <a:avLst/>
              <a:gdLst/>
              <a:ahLst/>
              <a:cxnLst/>
              <a:rect l="l" t="t" r="r" b="b"/>
              <a:pathLst>
                <a:path w="15516876" h="939219">
                  <a:moveTo>
                    <a:pt x="0" y="0"/>
                  </a:moveTo>
                  <a:lnTo>
                    <a:pt x="15516875" y="0"/>
                  </a:lnTo>
                  <a:lnTo>
                    <a:pt x="15516875" y="939219"/>
                  </a:lnTo>
                  <a:lnTo>
                    <a:pt x="0" y="939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79398" y="588184"/>
              <a:ext cx="354214" cy="445687"/>
            </a:xfrm>
            <a:custGeom>
              <a:avLst/>
              <a:gdLst/>
              <a:ahLst/>
              <a:cxnLst/>
              <a:rect l="l" t="t" r="r" b="b"/>
              <a:pathLst>
                <a:path w="354214" h="445687">
                  <a:moveTo>
                    <a:pt x="0" y="0"/>
                  </a:moveTo>
                  <a:lnTo>
                    <a:pt x="354214" y="0"/>
                  </a:lnTo>
                  <a:lnTo>
                    <a:pt x="354214" y="445687"/>
                  </a:lnTo>
                  <a:lnTo>
                    <a:pt x="0" y="445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65523" y="547102"/>
              <a:ext cx="4554444" cy="883638"/>
            </a:xfrm>
            <a:custGeom>
              <a:avLst/>
              <a:gdLst/>
              <a:ahLst/>
              <a:cxnLst/>
              <a:rect l="l" t="t" r="r" b="b"/>
              <a:pathLst>
                <a:path w="4554444" h="883638">
                  <a:moveTo>
                    <a:pt x="0" y="0"/>
                  </a:moveTo>
                  <a:lnTo>
                    <a:pt x="4554444" y="0"/>
                  </a:lnTo>
                  <a:lnTo>
                    <a:pt x="4554444" y="883639"/>
                  </a:lnTo>
                  <a:lnTo>
                    <a:pt x="0" y="883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22373" y="1114105"/>
              <a:ext cx="182735" cy="903052"/>
            </a:xfrm>
            <a:custGeom>
              <a:avLst/>
              <a:gdLst/>
              <a:ahLst/>
              <a:cxnLst/>
              <a:rect l="l" t="t" r="r" b="b"/>
              <a:pathLst>
                <a:path w="182735" h="903052">
                  <a:moveTo>
                    <a:pt x="0" y="0"/>
                  </a:moveTo>
                  <a:lnTo>
                    <a:pt x="182735" y="0"/>
                  </a:lnTo>
                  <a:lnTo>
                    <a:pt x="182735" y="903052"/>
                  </a:lnTo>
                  <a:lnTo>
                    <a:pt x="0" y="903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946" y="1059821"/>
              <a:ext cx="4618021" cy="1582774"/>
            </a:xfrm>
            <a:custGeom>
              <a:avLst/>
              <a:gdLst/>
              <a:ahLst/>
              <a:cxnLst/>
              <a:rect l="l" t="t" r="r" b="b"/>
              <a:pathLst>
                <a:path w="4618021" h="1582774">
                  <a:moveTo>
                    <a:pt x="0" y="0"/>
                  </a:moveTo>
                  <a:lnTo>
                    <a:pt x="4618021" y="0"/>
                  </a:lnTo>
                  <a:lnTo>
                    <a:pt x="4618021" y="1582774"/>
                  </a:lnTo>
                  <a:lnTo>
                    <a:pt x="0" y="1582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450877" y="2291365"/>
              <a:ext cx="182735" cy="182946"/>
            </a:xfrm>
            <a:custGeom>
              <a:avLst/>
              <a:gdLst/>
              <a:ahLst/>
              <a:cxnLst/>
              <a:rect l="l" t="t" r="r" b="b"/>
              <a:pathLst>
                <a:path w="182735" h="182946">
                  <a:moveTo>
                    <a:pt x="0" y="0"/>
                  </a:moveTo>
                  <a:lnTo>
                    <a:pt x="182735" y="0"/>
                  </a:lnTo>
                  <a:lnTo>
                    <a:pt x="182735" y="182946"/>
                  </a:lnTo>
                  <a:lnTo>
                    <a:pt x="0" y="182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946" y="2250494"/>
              <a:ext cx="4618021" cy="654842"/>
            </a:xfrm>
            <a:custGeom>
              <a:avLst/>
              <a:gdLst/>
              <a:ahLst/>
              <a:cxnLst/>
              <a:rect l="l" t="t" r="r" b="b"/>
              <a:pathLst>
                <a:path w="4618021" h="654842">
                  <a:moveTo>
                    <a:pt x="0" y="0"/>
                  </a:moveTo>
                  <a:lnTo>
                    <a:pt x="4618021" y="0"/>
                  </a:lnTo>
                  <a:lnTo>
                    <a:pt x="4618021" y="654842"/>
                  </a:lnTo>
                  <a:lnTo>
                    <a:pt x="0" y="65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622373" y="2554317"/>
              <a:ext cx="182735" cy="708867"/>
            </a:xfrm>
            <a:custGeom>
              <a:avLst/>
              <a:gdLst/>
              <a:ahLst/>
              <a:cxnLst/>
              <a:rect l="l" t="t" r="r" b="b"/>
              <a:pathLst>
                <a:path w="182735" h="708867">
                  <a:moveTo>
                    <a:pt x="0" y="0"/>
                  </a:moveTo>
                  <a:lnTo>
                    <a:pt x="182735" y="0"/>
                  </a:lnTo>
                  <a:lnTo>
                    <a:pt x="182735" y="708867"/>
                  </a:lnTo>
                  <a:lnTo>
                    <a:pt x="0" y="708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946" y="2519074"/>
              <a:ext cx="4618021" cy="1632500"/>
            </a:xfrm>
            <a:custGeom>
              <a:avLst/>
              <a:gdLst/>
              <a:ahLst/>
              <a:cxnLst/>
              <a:rect l="l" t="t" r="r" b="b"/>
              <a:pathLst>
                <a:path w="4618021" h="1632500">
                  <a:moveTo>
                    <a:pt x="0" y="0"/>
                  </a:moveTo>
                  <a:lnTo>
                    <a:pt x="4618021" y="0"/>
                  </a:lnTo>
                  <a:lnTo>
                    <a:pt x="4618021" y="1632500"/>
                  </a:lnTo>
                  <a:lnTo>
                    <a:pt x="0" y="163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450877" y="3800344"/>
              <a:ext cx="182735" cy="6321802"/>
            </a:xfrm>
            <a:custGeom>
              <a:avLst/>
              <a:gdLst/>
              <a:ahLst/>
              <a:cxnLst/>
              <a:rect l="l" t="t" r="r" b="b"/>
              <a:pathLst>
                <a:path w="182735" h="6321802">
                  <a:moveTo>
                    <a:pt x="0" y="0"/>
                  </a:moveTo>
                  <a:lnTo>
                    <a:pt x="182735" y="0"/>
                  </a:lnTo>
                  <a:lnTo>
                    <a:pt x="182735" y="6321802"/>
                  </a:lnTo>
                  <a:lnTo>
                    <a:pt x="0" y="6321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457138"/>
              <a:ext cx="15591481" cy="10516144"/>
            </a:xfrm>
            <a:custGeom>
              <a:avLst/>
              <a:gdLst/>
              <a:ahLst/>
              <a:cxnLst/>
              <a:rect l="l" t="t" r="r" b="b"/>
              <a:pathLst>
                <a:path w="15591481" h="10516144">
                  <a:moveTo>
                    <a:pt x="0" y="0"/>
                  </a:moveTo>
                  <a:lnTo>
                    <a:pt x="15591481" y="0"/>
                  </a:lnTo>
                  <a:lnTo>
                    <a:pt x="15591481" y="10516144"/>
                  </a:lnTo>
                  <a:lnTo>
                    <a:pt x="0" y="1051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1596</Words>
  <Application>Microsoft Macintosh PowerPoint</Application>
  <PresentationFormat>Custom</PresentationFormat>
  <Paragraphs>413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Glacial Indifference Bold</vt:lpstr>
      <vt:lpstr>Glacial Indifference</vt:lpstr>
      <vt:lpstr>Calibri</vt:lpstr>
      <vt:lpstr>TT Hoves Bold</vt:lpstr>
      <vt:lpstr>Times New Roman Bold</vt:lpstr>
      <vt:lpstr>Arial</vt:lpstr>
      <vt:lpstr>Times New Roman</vt:lpstr>
      <vt:lpstr>IBM Plex Sans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 Mate</dc:title>
  <cp:lastModifiedBy>Pragathi Kempegowda</cp:lastModifiedBy>
  <cp:revision>1</cp:revision>
  <dcterms:created xsi:type="dcterms:W3CDTF">2006-08-16T00:00:00Z</dcterms:created>
  <dcterms:modified xsi:type="dcterms:W3CDTF">2025-02-19T16:58:42Z</dcterms:modified>
  <dc:identifier>DAGXJ6yBtN8</dc:identifier>
</cp:coreProperties>
</file>